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5"/>
  </p:notesMasterIdLst>
  <p:handoutMasterIdLst>
    <p:handoutMasterId r:id="rId146"/>
  </p:handoutMasterIdLst>
  <p:sldIdLst>
    <p:sldId id="256" r:id="rId2"/>
    <p:sldId id="257" r:id="rId3"/>
    <p:sldId id="260" r:id="rId4"/>
    <p:sldId id="259" r:id="rId5"/>
    <p:sldId id="262" r:id="rId6"/>
    <p:sldId id="258" r:id="rId7"/>
    <p:sldId id="263" r:id="rId8"/>
    <p:sldId id="264" r:id="rId9"/>
    <p:sldId id="261" r:id="rId10"/>
    <p:sldId id="404" r:id="rId11"/>
    <p:sldId id="405" r:id="rId12"/>
    <p:sldId id="267" r:id="rId13"/>
    <p:sldId id="407" r:id="rId14"/>
    <p:sldId id="265" r:id="rId15"/>
    <p:sldId id="413" r:id="rId16"/>
    <p:sldId id="266" r:id="rId17"/>
    <p:sldId id="272" r:id="rId18"/>
    <p:sldId id="270" r:id="rId19"/>
    <p:sldId id="280" r:id="rId20"/>
    <p:sldId id="281" r:id="rId21"/>
    <p:sldId id="282" r:id="rId22"/>
    <p:sldId id="286" r:id="rId23"/>
    <p:sldId id="289" r:id="rId24"/>
    <p:sldId id="290" r:id="rId25"/>
    <p:sldId id="291" r:id="rId26"/>
    <p:sldId id="412" r:id="rId27"/>
    <p:sldId id="406" r:id="rId28"/>
    <p:sldId id="288" r:id="rId29"/>
    <p:sldId id="414" r:id="rId30"/>
    <p:sldId id="302" r:id="rId31"/>
    <p:sldId id="303" r:id="rId32"/>
    <p:sldId id="408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04" r:id="rId41"/>
    <p:sldId id="411" r:id="rId42"/>
    <p:sldId id="292" r:id="rId43"/>
    <p:sldId id="293" r:id="rId44"/>
    <p:sldId id="294" r:id="rId45"/>
    <p:sldId id="268" r:id="rId46"/>
    <p:sldId id="295" r:id="rId47"/>
    <p:sldId id="296" r:id="rId48"/>
    <p:sldId id="297" r:id="rId49"/>
    <p:sldId id="299" r:id="rId50"/>
    <p:sldId id="300" r:id="rId51"/>
    <p:sldId id="301" r:id="rId52"/>
    <p:sldId id="313" r:id="rId53"/>
    <p:sldId id="312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3" r:id="rId62"/>
    <p:sldId id="380" r:id="rId63"/>
    <p:sldId id="381" r:id="rId64"/>
    <p:sldId id="384" r:id="rId65"/>
    <p:sldId id="400" r:id="rId66"/>
    <p:sldId id="401" r:id="rId67"/>
    <p:sldId id="382" r:id="rId68"/>
    <p:sldId id="383" r:id="rId69"/>
    <p:sldId id="386" r:id="rId70"/>
    <p:sldId id="387" r:id="rId71"/>
    <p:sldId id="399" r:id="rId72"/>
    <p:sldId id="389" r:id="rId73"/>
    <p:sldId id="271" r:id="rId74"/>
    <p:sldId id="325" r:id="rId75"/>
    <p:sldId id="326" r:id="rId76"/>
    <p:sldId id="327" r:id="rId77"/>
    <p:sldId id="331" r:id="rId78"/>
    <p:sldId id="328" r:id="rId79"/>
    <p:sldId id="329" r:id="rId80"/>
    <p:sldId id="332" r:id="rId81"/>
    <p:sldId id="333" r:id="rId82"/>
    <p:sldId id="349" r:id="rId83"/>
    <p:sldId id="351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3" r:id="rId93"/>
    <p:sldId id="344" r:id="rId94"/>
    <p:sldId id="342" r:id="rId95"/>
    <p:sldId id="345" r:id="rId96"/>
    <p:sldId id="346" r:id="rId97"/>
    <p:sldId id="347" r:id="rId98"/>
    <p:sldId id="348" r:id="rId99"/>
    <p:sldId id="350" r:id="rId100"/>
    <p:sldId id="275" r:id="rId101"/>
    <p:sldId id="352" r:id="rId102"/>
    <p:sldId id="353" r:id="rId103"/>
    <p:sldId id="354" r:id="rId104"/>
    <p:sldId id="356" r:id="rId105"/>
    <p:sldId id="360" r:id="rId106"/>
    <p:sldId id="357" r:id="rId107"/>
    <p:sldId id="358" r:id="rId108"/>
    <p:sldId id="359" r:id="rId109"/>
    <p:sldId id="273" r:id="rId110"/>
    <p:sldId id="361" r:id="rId111"/>
    <p:sldId id="364" r:id="rId112"/>
    <p:sldId id="362" r:id="rId113"/>
    <p:sldId id="363" r:id="rId114"/>
    <p:sldId id="365" r:id="rId115"/>
    <p:sldId id="274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409" r:id="rId126"/>
    <p:sldId id="410" r:id="rId127"/>
    <p:sldId id="375" r:id="rId128"/>
    <p:sldId id="376" r:id="rId129"/>
    <p:sldId id="276" r:id="rId130"/>
    <p:sldId id="378" r:id="rId131"/>
    <p:sldId id="391" r:id="rId132"/>
    <p:sldId id="392" r:id="rId133"/>
    <p:sldId id="393" r:id="rId134"/>
    <p:sldId id="394" r:id="rId135"/>
    <p:sldId id="397" r:id="rId136"/>
    <p:sldId id="396" r:id="rId137"/>
    <p:sldId id="395" r:id="rId138"/>
    <p:sldId id="398" r:id="rId139"/>
    <p:sldId id="278" r:id="rId140"/>
    <p:sldId id="269" r:id="rId141"/>
    <p:sldId id="402" r:id="rId142"/>
    <p:sldId id="277" r:id="rId143"/>
    <p:sldId id="403" r:id="rId1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4" autoAdjust="0"/>
    <p:restoredTop sz="94650" autoAdjust="0"/>
  </p:normalViewPr>
  <p:slideViewPr>
    <p:cSldViewPr snapToGrid="0" snapToObjects="1">
      <p:cViewPr varScale="1">
        <p:scale>
          <a:sx n="166" d="100"/>
          <a:sy n="166" d="100"/>
        </p:scale>
        <p:origin x="-13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heme" Target="theme/theme1.xml"/><Relationship Id="rId15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notesMaster" Target="notesMasters/notesMaster1.xml"/><Relationship Id="rId146" Type="http://schemas.openxmlformats.org/officeDocument/2006/relationships/handoutMaster" Target="handoutMasters/handoutMaster1.xml"/><Relationship Id="rId147" Type="http://schemas.openxmlformats.org/officeDocument/2006/relationships/printerSettings" Target="printerSettings/printerSettings1.bin"/><Relationship Id="rId148" Type="http://schemas.openxmlformats.org/officeDocument/2006/relationships/presProps" Target="presProps.xml"/><Relationship Id="rId1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240AD-D0E5-8743-BED0-4875EEDE37D1}" type="datetimeFigureOut">
              <a:rPr lang="en-US" smtClean="0"/>
              <a:t>01/02/15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AF83-5EC3-2645-9357-E8053F4E6264}" type="datetimeFigureOut">
              <a:rPr lang="en-US" smtClean="0"/>
              <a:t>01/02/15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1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42321" y="6184216"/>
            <a:ext cx="455688" cy="5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utreach.cs.ua.edu/spherly/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keonaut/spherly-server-java/releases" TargetMode="External"/><Relationship Id="rId4" Type="http://schemas.openxmlformats.org/officeDocument/2006/relationships/hyperlink" Target="https://www.java.com/fr/download/" TargetMode="External"/><Relationship Id="rId5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keonaut/spherly-webclient/releas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 </a:t>
            </a:r>
            <a:r>
              <a:rPr lang="en-US" dirty="0" err="1" smtClean="0"/>
              <a:t>perds</a:t>
            </a:r>
            <a:r>
              <a:rPr lang="en-US" dirty="0" smtClean="0"/>
              <a:t> pas la boule avec </a:t>
            </a:r>
            <a:r>
              <a:rPr lang="en-US" dirty="0" err="1" smtClean="0"/>
              <a:t>Sphero</a:t>
            </a:r>
            <a:r>
              <a:rPr lang="en-US" dirty="0" smtClean="0"/>
              <a:t> 2.0 et </a:t>
            </a:r>
            <a:r>
              <a:rPr lang="en-US" dirty="0" err="1" smtClean="0"/>
              <a:t>Spherly</a:t>
            </a:r>
            <a:r>
              <a:rPr lang="en-US" dirty="0" smtClean="0"/>
              <a:t> 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506" y="2012324"/>
            <a:ext cx="2032460" cy="2396283"/>
          </a:xfrm>
          <a:prstGeom prst="rect">
            <a:avLst/>
          </a:prstGeom>
        </p:spPr>
      </p:pic>
      <p:sp>
        <p:nvSpPr>
          <p:cNvPr id="4" name="Subtitle 16"/>
          <p:cNvSpPr txBox="1">
            <a:spLocks/>
          </p:cNvSpPr>
          <p:nvPr/>
        </p:nvSpPr>
        <p:spPr>
          <a:xfrm>
            <a:off x="1371601" y="5638800"/>
            <a:ext cx="6400799" cy="284788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omic Sans MS"/>
                <a:ea typeface="+mn-ea"/>
                <a:cs typeface="Comic Sans M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 smtClean="0"/>
              <a:t>Dernière</a:t>
            </a:r>
            <a:r>
              <a:rPr lang="en-US" sz="1000" dirty="0" smtClean="0"/>
              <a:t> modification: 1er </a:t>
            </a:r>
            <a:r>
              <a:rPr lang="en-US" sz="1000" dirty="0" err="1" smtClean="0"/>
              <a:t>février</a:t>
            </a:r>
            <a:r>
              <a:rPr lang="en-US" sz="1000" dirty="0" smtClean="0"/>
              <a:t> 2015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Espace</a:t>
            </a:r>
            <a:r>
              <a:rPr lang="en-US" dirty="0" smtClean="0"/>
              <a:t> de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Pour tester les </a:t>
            </a:r>
            <a:r>
              <a:rPr lang="en-US" dirty="0" err="1" smtClean="0"/>
              <a:t>programmes</a:t>
            </a:r>
            <a:r>
              <a:rPr lang="en-US" dirty="0" smtClean="0"/>
              <a:t> avec </a:t>
            </a:r>
            <a:r>
              <a:rPr lang="en-US" dirty="0" err="1" smtClean="0"/>
              <a:t>Sphero</a:t>
            </a:r>
            <a:r>
              <a:rPr lang="en-US" dirty="0" smtClean="0"/>
              <a:t>, nous </a:t>
            </a:r>
            <a:r>
              <a:rPr lang="en-US" dirty="0" err="1" smtClean="0"/>
              <a:t>allons</a:t>
            </a:r>
            <a:r>
              <a:rPr lang="en-US" dirty="0" smtClean="0"/>
              <a:t> </a:t>
            </a:r>
            <a:r>
              <a:rPr lang="en-US" dirty="0" err="1" smtClean="0"/>
              <a:t>utiliser</a:t>
            </a:r>
            <a:r>
              <a:rPr lang="en-US" dirty="0" smtClean="0"/>
              <a:t> un </a:t>
            </a:r>
            <a:r>
              <a:rPr lang="en-US" dirty="0" err="1" smtClean="0"/>
              <a:t>espace</a:t>
            </a:r>
            <a:r>
              <a:rPr lang="en-US" dirty="0" smtClean="0"/>
              <a:t> de test formant un </a:t>
            </a:r>
            <a:r>
              <a:rPr lang="en-US" dirty="0" err="1" smtClean="0"/>
              <a:t>carré</a:t>
            </a:r>
            <a:r>
              <a:rPr lang="en-US" dirty="0" smtClean="0"/>
              <a:t> de 1m de </a:t>
            </a:r>
            <a:r>
              <a:rPr lang="en-US" dirty="0" err="1" smtClean="0"/>
              <a:t>côté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Cet</a:t>
            </a:r>
            <a:r>
              <a:rPr lang="en-US" dirty="0" smtClean="0"/>
              <a:t> </a:t>
            </a:r>
            <a:r>
              <a:rPr lang="en-US" dirty="0" err="1" smtClean="0"/>
              <a:t>espace</a:t>
            </a:r>
            <a:r>
              <a:rPr lang="en-US" dirty="0" smtClean="0"/>
              <a:t> de test </a:t>
            </a:r>
            <a:r>
              <a:rPr lang="en-US" dirty="0" err="1" smtClean="0"/>
              <a:t>évitera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d’aller</a:t>
            </a:r>
            <a:r>
              <a:rPr lang="en-US" dirty="0" smtClean="0"/>
              <a:t> trop loin.</a:t>
            </a:r>
          </a:p>
          <a:p>
            <a:endParaRPr lang="en-US" dirty="0"/>
          </a:p>
          <a:p>
            <a:r>
              <a:rPr lang="en-US" dirty="0" err="1" smtClean="0"/>
              <a:t>Cela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permettra</a:t>
            </a:r>
            <a:r>
              <a:rPr lang="en-US" dirty="0" smtClean="0"/>
              <a:t> </a:t>
            </a:r>
            <a:r>
              <a:rPr lang="en-US" dirty="0" err="1" smtClean="0"/>
              <a:t>également</a:t>
            </a:r>
            <a:r>
              <a:rPr lang="en-US" dirty="0" smtClean="0"/>
              <a:t> de tester les collisions.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5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11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dessine</a:t>
            </a:r>
            <a:r>
              <a:rPr lang="en-US" dirty="0" smtClean="0"/>
              <a:t> un </a:t>
            </a:r>
            <a:r>
              <a:rPr lang="en-US" dirty="0" err="1" smtClean="0"/>
              <a:t>carré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Mission 12</a:t>
            </a:r>
            <a:r>
              <a:rPr lang="en-US" dirty="0" smtClean="0"/>
              <a:t>: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smtClean="0"/>
              <a:t>change de </a:t>
            </a:r>
            <a:r>
              <a:rPr lang="en-US" dirty="0" err="1" smtClean="0"/>
              <a:t>couleur</a:t>
            </a:r>
            <a:r>
              <a:rPr lang="en-US" dirty="0" smtClean="0"/>
              <a:t> pour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côté</a:t>
            </a:r>
            <a:r>
              <a:rPr lang="en-US" dirty="0" smtClean="0"/>
              <a:t> du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1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11: 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devoir </a:t>
            </a:r>
            <a:r>
              <a:rPr lang="en-US" dirty="0" err="1" smtClean="0"/>
              <a:t>dessiner</a:t>
            </a:r>
            <a:r>
              <a:rPr lang="en-US" dirty="0" smtClean="0"/>
              <a:t> un </a:t>
            </a:r>
            <a:r>
              <a:rPr lang="en-US" dirty="0" err="1" smtClean="0"/>
              <a:t>carré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Utilise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de la mission </a:t>
            </a:r>
            <a:r>
              <a:rPr lang="en-US" dirty="0" err="1" smtClean="0"/>
              <a:t>précédente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1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11: </a:t>
            </a:r>
            <a:r>
              <a:rPr lang="en-US" dirty="0"/>
              <a:t>Le </a:t>
            </a:r>
            <a:r>
              <a:rPr lang="en-US" dirty="0" err="1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carré</a:t>
            </a:r>
            <a:r>
              <a:rPr lang="en-US" dirty="0" smtClean="0"/>
              <a:t> a 4 </a:t>
            </a:r>
            <a:r>
              <a:rPr lang="en-US" dirty="0" err="1" smtClean="0"/>
              <a:t>côtés</a:t>
            </a:r>
            <a:r>
              <a:rPr lang="en-US" dirty="0" smtClean="0"/>
              <a:t> </a:t>
            </a:r>
            <a:r>
              <a:rPr lang="en-US" dirty="0" err="1" smtClean="0"/>
              <a:t>égaux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Chaque</a:t>
            </a:r>
            <a:r>
              <a:rPr lang="en-US" dirty="0" smtClean="0"/>
              <a:t> coin a un angle de 90 </a:t>
            </a:r>
            <a:r>
              <a:rPr lang="en-US" dirty="0" err="1" smtClean="0"/>
              <a:t>degrés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212" y="3090824"/>
            <a:ext cx="2519387" cy="2519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410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11: </a:t>
            </a:r>
            <a:r>
              <a:rPr lang="en-US" dirty="0"/>
              <a:t>Le </a:t>
            </a:r>
            <a:r>
              <a:rPr lang="en-US" dirty="0" err="1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Utilise</a:t>
            </a:r>
            <a:r>
              <a:rPr lang="en-US" dirty="0"/>
              <a:t> la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smtClean="0"/>
              <a:t>“roll” </a:t>
            </a:r>
            <a:r>
              <a:rPr lang="en-US" dirty="0"/>
              <a:t>de la mission </a:t>
            </a:r>
            <a:r>
              <a:rPr lang="en-US" dirty="0" err="1"/>
              <a:t>précédente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Es-tu</a:t>
            </a:r>
            <a:r>
              <a:rPr lang="en-US" dirty="0" smtClean="0"/>
              <a:t> prêt ? </a:t>
            </a:r>
            <a:r>
              <a:rPr lang="en-US" dirty="0" err="1" smtClean="0"/>
              <a:t>Alors</a:t>
            </a:r>
            <a:r>
              <a:rPr lang="en-US" dirty="0" smtClean="0"/>
              <a:t> bonne chance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2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11: </a:t>
            </a:r>
            <a:r>
              <a:rPr lang="en-US" dirty="0"/>
              <a:t>Le </a:t>
            </a:r>
            <a:r>
              <a:rPr lang="en-US" dirty="0" err="1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0" y="2613294"/>
            <a:ext cx="8058728" cy="25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1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11: </a:t>
            </a:r>
            <a:r>
              <a:rPr lang="en-US" dirty="0"/>
              <a:t>Le </a:t>
            </a:r>
            <a:r>
              <a:rPr lang="en-US" dirty="0" err="1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11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a </a:t>
            </a:r>
            <a:r>
              <a:rPr lang="en-US" dirty="0" err="1" smtClean="0">
                <a:solidFill>
                  <a:srgbClr val="008000"/>
                </a:solidFill>
              </a:rPr>
              <a:t>dessiné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. 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Animons</a:t>
            </a:r>
            <a:r>
              <a:rPr lang="en-US" dirty="0" smtClean="0">
                <a:solidFill>
                  <a:srgbClr val="008000"/>
                </a:solidFill>
              </a:rPr>
              <a:t> le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affichant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différentes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9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12: Le </a:t>
            </a:r>
            <a:r>
              <a:rPr lang="en-US" dirty="0" err="1" smtClean="0"/>
              <a:t>carré</a:t>
            </a:r>
            <a:r>
              <a:rPr lang="en-US" dirty="0" smtClean="0"/>
              <a:t> en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</a:t>
            </a:r>
            <a:r>
              <a:rPr lang="en-US" smtClean="0"/>
              <a:t> vas </a:t>
            </a:r>
            <a:r>
              <a:rPr lang="en-US" dirty="0" err="1" smtClean="0"/>
              <a:t>garder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 smtClean="0"/>
              <a:t> du la mission </a:t>
            </a:r>
            <a:r>
              <a:rPr lang="en-US" dirty="0" err="1" smtClean="0"/>
              <a:t>précédente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Modifie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pour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change de </a:t>
            </a:r>
            <a:r>
              <a:rPr lang="en-US" dirty="0" err="1" smtClean="0"/>
              <a:t>couleur</a:t>
            </a:r>
            <a:r>
              <a:rPr lang="en-US" dirty="0" smtClean="0"/>
              <a:t> pour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côté</a:t>
            </a:r>
            <a:r>
              <a:rPr lang="en-US" dirty="0" smtClean="0"/>
              <a:t> du </a:t>
            </a:r>
            <a:r>
              <a:rPr lang="en-US" dirty="0" err="1" smtClean="0"/>
              <a:t>carré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0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12: </a:t>
            </a:r>
            <a:r>
              <a:rPr lang="en-US" dirty="0"/>
              <a:t>Le </a:t>
            </a:r>
            <a:r>
              <a:rPr lang="en-US" dirty="0" err="1"/>
              <a:t>carré</a:t>
            </a:r>
            <a:r>
              <a:rPr lang="en-US" dirty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-t-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02" y="2543882"/>
            <a:ext cx="7881697" cy="258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12: </a:t>
            </a:r>
            <a:r>
              <a:rPr lang="en-US" dirty="0"/>
              <a:t>Le </a:t>
            </a:r>
            <a:r>
              <a:rPr lang="en-US" dirty="0" err="1"/>
              <a:t>carré</a:t>
            </a:r>
            <a:r>
              <a:rPr lang="en-US" dirty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12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a </a:t>
            </a:r>
            <a:r>
              <a:rPr lang="en-US" dirty="0" err="1" smtClean="0">
                <a:solidFill>
                  <a:srgbClr val="008000"/>
                </a:solidFill>
              </a:rPr>
              <a:t>dessiné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changeant</a:t>
            </a:r>
            <a:r>
              <a:rPr lang="en-US" dirty="0" smtClean="0">
                <a:solidFill>
                  <a:srgbClr val="008000"/>
                </a:solidFill>
              </a:rPr>
              <a:t> de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maintenant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apprendre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contrôler</a:t>
            </a:r>
            <a:r>
              <a:rPr lang="en-US" dirty="0" smtClean="0">
                <a:solidFill>
                  <a:srgbClr val="008000"/>
                </a:solidFill>
              </a:rPr>
              <a:t> la </a:t>
            </a:r>
            <a:r>
              <a:rPr lang="en-US" dirty="0" err="1" smtClean="0">
                <a:solidFill>
                  <a:srgbClr val="008000"/>
                </a:solidFill>
              </a:rPr>
              <a:t>vitesse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1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13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plus </a:t>
            </a:r>
            <a:r>
              <a:rPr lang="en-US" dirty="0" err="1" smtClean="0"/>
              <a:t>vite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moins</a:t>
            </a:r>
            <a:r>
              <a:rPr lang="en-US" dirty="0" smtClean="0"/>
              <a:t> </a:t>
            </a:r>
            <a:r>
              <a:rPr lang="en-US" dirty="0" err="1" smtClean="0"/>
              <a:t>vite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4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Espace</a:t>
            </a:r>
            <a:r>
              <a:rPr lang="en-US" dirty="0" smtClean="0"/>
              <a:t> de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4" y="1539426"/>
            <a:ext cx="6016531" cy="4541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8667" y="1693333"/>
            <a:ext cx="24476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Comme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le </a:t>
            </a:r>
            <a:r>
              <a:rPr lang="en-US" dirty="0" err="1" smtClean="0"/>
              <a:t>voir</a:t>
            </a:r>
            <a:r>
              <a:rPr lang="en-US" dirty="0" smtClean="0"/>
              <a:t>, </a:t>
            </a:r>
            <a:r>
              <a:rPr lang="en-US" dirty="0" err="1" smtClean="0"/>
              <a:t>cet</a:t>
            </a:r>
            <a:r>
              <a:rPr lang="en-US" dirty="0" smtClean="0"/>
              <a:t> </a:t>
            </a:r>
            <a:r>
              <a:rPr lang="en-US" dirty="0" err="1" smtClean="0"/>
              <a:t>espace</a:t>
            </a:r>
            <a:r>
              <a:rPr lang="en-US" dirty="0" smtClean="0"/>
              <a:t> de test </a:t>
            </a:r>
            <a:r>
              <a:rPr lang="en-US" dirty="0" err="1" smtClean="0"/>
              <a:t>est</a:t>
            </a:r>
            <a:r>
              <a:rPr lang="en-US" dirty="0" smtClean="0"/>
              <a:t> facile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construire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Si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souhaites</a:t>
            </a:r>
            <a:r>
              <a:rPr lang="en-US" dirty="0" smtClean="0"/>
              <a:t> en </a:t>
            </a:r>
            <a:r>
              <a:rPr lang="en-US" dirty="0" err="1" smtClean="0"/>
              <a:t>fabriquer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suffit</a:t>
            </a:r>
            <a:r>
              <a:rPr lang="en-US" dirty="0" smtClean="0"/>
              <a:t> </a:t>
            </a:r>
            <a:r>
              <a:rPr lang="en-US" dirty="0" err="1" smtClean="0"/>
              <a:t>d’avoir</a:t>
            </a:r>
            <a:r>
              <a:rPr lang="en-US" dirty="0" smtClean="0"/>
              <a:t> des tubes en PVC et des </a:t>
            </a:r>
            <a:r>
              <a:rPr lang="en-US" dirty="0" err="1" smtClean="0"/>
              <a:t>raccords</a:t>
            </a:r>
            <a:r>
              <a:rPr lang="en-US" dirty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l’ont</a:t>
            </a:r>
            <a:r>
              <a:rPr lang="en-US" dirty="0" smtClean="0"/>
              <a:t> </a:t>
            </a:r>
            <a:r>
              <a:rPr lang="en-US" dirty="0" err="1" smtClean="0"/>
              <a:t>trouvent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n’importe</a:t>
            </a:r>
            <a:r>
              <a:rPr lang="en-US" dirty="0" smtClean="0"/>
              <a:t> </a:t>
            </a:r>
            <a:r>
              <a:rPr lang="en-US" dirty="0" err="1" smtClean="0"/>
              <a:t>magasin</a:t>
            </a:r>
            <a:r>
              <a:rPr lang="en-US" dirty="0" smtClean="0"/>
              <a:t> de </a:t>
            </a:r>
            <a:r>
              <a:rPr lang="en-US" dirty="0" err="1" smtClean="0"/>
              <a:t>bricolage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34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13: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9300"/>
          </a:xfrm>
        </p:spPr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changer la </a:t>
            </a:r>
            <a:r>
              <a:rPr lang="en-US" dirty="0" err="1" smtClean="0"/>
              <a:t>vitesse</a:t>
            </a:r>
            <a:r>
              <a:rPr lang="en-US" dirty="0" smtClean="0"/>
              <a:t> de </a:t>
            </a:r>
            <a:r>
              <a:rPr lang="en-US" dirty="0" err="1" smtClean="0"/>
              <a:t>Sphero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commande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utiliser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celle</a:t>
            </a:r>
            <a:r>
              <a:rPr lang="en-US" dirty="0" smtClean="0"/>
              <a:t>-ci: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9611" y="431863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100 %: 	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maximale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0%: 		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minimale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11" y="4318630"/>
            <a:ext cx="3352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2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13: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Modifie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et </a:t>
            </a:r>
            <a:r>
              <a:rPr lang="en-US" dirty="0" err="1" smtClean="0"/>
              <a:t>ajoute</a:t>
            </a:r>
            <a:r>
              <a:rPr lang="en-US" dirty="0" smtClean="0"/>
              <a:t> un second </a:t>
            </a:r>
            <a:r>
              <a:rPr lang="en-US" dirty="0" err="1" smtClean="0"/>
              <a:t>paramètre</a:t>
            </a:r>
            <a:r>
              <a:rPr lang="en-US" dirty="0" smtClean="0"/>
              <a:t> “speed” pour </a:t>
            </a:r>
            <a:r>
              <a:rPr lang="en-US" dirty="0" err="1" smtClean="0"/>
              <a:t>définir</a:t>
            </a:r>
            <a:r>
              <a:rPr lang="en-US" dirty="0" smtClean="0"/>
              <a:t> la </a:t>
            </a:r>
            <a:r>
              <a:rPr lang="en-US" dirty="0" err="1" smtClean="0"/>
              <a:t>vitesse</a:t>
            </a:r>
            <a:r>
              <a:rPr lang="en-US" dirty="0" smtClean="0"/>
              <a:t> de </a:t>
            </a:r>
            <a:r>
              <a:rPr lang="en-US" dirty="0" err="1" smtClean="0"/>
              <a:t>Sphero</a:t>
            </a:r>
            <a:r>
              <a:rPr lang="en-US" dirty="0" smtClean="0"/>
              <a:t> :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27725"/>
            <a:ext cx="5994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13: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Crée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suivant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pendant 1 </a:t>
            </a:r>
            <a:r>
              <a:rPr lang="en-US" dirty="0" err="1" smtClean="0"/>
              <a:t>seconde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maximale</a:t>
            </a:r>
            <a:r>
              <a:rPr lang="en-US" dirty="0" smtClean="0"/>
              <a:t> (100 %)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tourne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180 </a:t>
            </a:r>
            <a:r>
              <a:rPr lang="en-US" dirty="0" err="1" smtClean="0"/>
              <a:t>degrés</a:t>
            </a:r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pendant 1 </a:t>
            </a:r>
            <a:r>
              <a:rPr lang="en-US" dirty="0" err="1" smtClean="0"/>
              <a:t>seconde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25% de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vitesse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8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13: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50" y="2509858"/>
            <a:ext cx="8243455" cy="24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6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13: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13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peux</a:t>
            </a:r>
            <a:r>
              <a:rPr lang="en-US" dirty="0" smtClean="0">
                <a:solidFill>
                  <a:srgbClr val="008000"/>
                </a:solidFill>
              </a:rPr>
              <a:t> changer la </a:t>
            </a:r>
            <a:r>
              <a:rPr lang="en-US" dirty="0" err="1" smtClean="0">
                <a:solidFill>
                  <a:srgbClr val="008000"/>
                </a:solidFill>
              </a:rPr>
              <a:t>vitesse</a:t>
            </a:r>
            <a:r>
              <a:rPr lang="en-US" dirty="0" smtClean="0">
                <a:solidFill>
                  <a:srgbClr val="008000"/>
                </a:solidFill>
              </a:rPr>
              <a:t> de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maintenant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apprendre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détecter</a:t>
            </a:r>
            <a:r>
              <a:rPr lang="en-US" dirty="0" smtClean="0">
                <a:solidFill>
                  <a:srgbClr val="008000"/>
                </a:solidFill>
              </a:rPr>
              <a:t> les obstacles.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 obstacles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14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r>
              <a:rPr lang="en-US" dirty="0" smtClean="0"/>
              <a:t>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</a:t>
            </a:r>
          </a:p>
          <a:p>
            <a:endParaRPr lang="en-US" dirty="0"/>
          </a:p>
          <a:p>
            <a:r>
              <a:rPr lang="en-US" b="1" dirty="0" smtClean="0"/>
              <a:t>Mission 15</a:t>
            </a:r>
            <a:r>
              <a:rPr lang="en-US" dirty="0" smtClean="0"/>
              <a:t>: Le flipper: </a:t>
            </a:r>
            <a:r>
              <a:rPr lang="en-US" dirty="0" err="1" smtClean="0"/>
              <a:t>Sphero</a:t>
            </a:r>
            <a:r>
              <a:rPr lang="en-US" dirty="0" smtClean="0"/>
              <a:t> fait demi-tour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14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14: Stop </a:t>
            </a:r>
            <a:r>
              <a:rPr lang="en-US" dirty="0" err="1" smtClean="0"/>
              <a:t>si</a:t>
            </a:r>
            <a:r>
              <a:rPr lang="en-US" dirty="0" smtClean="0"/>
              <a:t>  un obstacle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</a:t>
            </a:r>
            <a:r>
              <a:rPr lang="en-US" dirty="0" err="1" smtClean="0"/>
              <a:t>apprendre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s’arrêter</a:t>
            </a:r>
            <a:r>
              <a:rPr lang="en-US" dirty="0" smtClean="0"/>
              <a:t>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1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14: </a:t>
            </a:r>
            <a:r>
              <a:rPr lang="en-US" dirty="0"/>
              <a:t>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du bloc </a:t>
            </a:r>
            <a:r>
              <a:rPr lang="en-US" dirty="0" err="1" smtClean="0"/>
              <a:t>suivant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58" y="2677391"/>
            <a:ext cx="6477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14: </a:t>
            </a:r>
            <a:r>
              <a:rPr lang="en-US" dirty="0"/>
              <a:t>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 mission </a:t>
            </a:r>
            <a:r>
              <a:rPr lang="en-US" dirty="0" err="1" smtClean="0"/>
              <a:t>est</a:t>
            </a:r>
            <a:r>
              <a:rPr lang="en-US" dirty="0" smtClean="0"/>
              <a:t> la </a:t>
            </a:r>
            <a:r>
              <a:rPr lang="en-US" dirty="0" err="1" smtClean="0"/>
              <a:t>suivante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de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bleue</a:t>
            </a:r>
            <a:r>
              <a:rPr lang="en-US" dirty="0" smtClean="0"/>
              <a:t> et </a:t>
            </a:r>
            <a:r>
              <a:rPr lang="en-US" dirty="0" err="1" smtClean="0"/>
              <a:t>avance</a:t>
            </a:r>
            <a:r>
              <a:rPr lang="en-US" dirty="0" smtClean="0"/>
              <a:t> </a:t>
            </a:r>
            <a:r>
              <a:rPr lang="en-US" dirty="0" err="1" smtClean="0"/>
              <a:t>devant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pendant </a:t>
            </a:r>
            <a:r>
              <a:rPr lang="en-US" dirty="0" err="1" smtClean="0"/>
              <a:t>plusieurs</a:t>
            </a:r>
            <a:r>
              <a:rPr lang="en-US" dirty="0" smtClean="0"/>
              <a:t> </a:t>
            </a:r>
            <a:r>
              <a:rPr lang="en-US" dirty="0" err="1" smtClean="0"/>
              <a:t>secondes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r>
              <a:rPr lang="en-US" dirty="0" smtClean="0"/>
              <a:t> et </a:t>
            </a:r>
            <a:r>
              <a:rPr lang="en-US" dirty="0" err="1" smtClean="0"/>
              <a:t>devient</a:t>
            </a:r>
            <a:r>
              <a:rPr lang="en-US" dirty="0" smtClean="0"/>
              <a:t> rouge.</a:t>
            </a:r>
          </a:p>
          <a:p>
            <a:pPr lvl="1"/>
            <a:endParaRPr lang="en-US" dirty="0"/>
          </a:p>
          <a:p>
            <a:r>
              <a:rPr lang="en-US" dirty="0" err="1" smtClean="0"/>
              <a:t>Es-tu</a:t>
            </a:r>
            <a:r>
              <a:rPr lang="en-US" dirty="0" smtClean="0"/>
              <a:t> prêt ? </a:t>
            </a:r>
            <a:r>
              <a:rPr lang="en-US" dirty="0" err="1" smtClean="0"/>
              <a:t>Alors</a:t>
            </a:r>
            <a:r>
              <a:rPr lang="en-US" dirty="0" smtClean="0"/>
              <a:t>, GO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0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14: </a:t>
            </a:r>
            <a:r>
              <a:rPr lang="en-US" dirty="0"/>
              <a:t>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/>
              <a:t>u</a:t>
            </a:r>
            <a:r>
              <a:rPr lang="en-US" dirty="0" err="1" smtClean="0"/>
              <a:t>ne</a:t>
            </a:r>
            <a:r>
              <a:rPr lang="en-US" dirty="0" smtClean="0"/>
              <a:t> solution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73173"/>
            <a:ext cx="8243455" cy="31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1" y="1538898"/>
            <a:ext cx="6719454" cy="44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6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14: </a:t>
            </a:r>
            <a:r>
              <a:rPr lang="en-US" dirty="0"/>
              <a:t>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14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s’arrête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s’il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rencontre</a:t>
            </a:r>
            <a:r>
              <a:rPr lang="en-US" dirty="0" smtClean="0">
                <a:solidFill>
                  <a:srgbClr val="008000"/>
                </a:solidFill>
              </a:rPr>
              <a:t> un obstacle.</a:t>
            </a:r>
            <a:endParaRPr lang="en-US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maintenant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rouler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sens</a:t>
            </a:r>
            <a:r>
              <a:rPr lang="en-US" dirty="0" smtClean="0">
                <a:solidFill>
                  <a:srgbClr val="008000"/>
                </a:solidFill>
              </a:rPr>
              <a:t> inverse </a:t>
            </a:r>
            <a:r>
              <a:rPr lang="en-US" dirty="0" err="1" smtClean="0">
                <a:solidFill>
                  <a:srgbClr val="008000"/>
                </a:solidFill>
              </a:rPr>
              <a:t>s’il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rencontre</a:t>
            </a:r>
            <a:r>
              <a:rPr lang="en-US" dirty="0" smtClean="0">
                <a:solidFill>
                  <a:srgbClr val="008000"/>
                </a:solidFill>
              </a:rPr>
              <a:t> un obstacle.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1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15: Flipper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</a:t>
            </a:r>
            <a:r>
              <a:rPr lang="en-US" dirty="0" err="1" smtClean="0"/>
              <a:t>apprendre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programmer </a:t>
            </a:r>
            <a:r>
              <a:rPr lang="en-US" dirty="0" err="1" smtClean="0"/>
              <a:t>Sphero</a:t>
            </a:r>
            <a:r>
              <a:rPr lang="en-US" dirty="0" smtClean="0"/>
              <a:t> pour </a:t>
            </a:r>
            <a:r>
              <a:rPr lang="en-US" dirty="0" err="1" smtClean="0"/>
              <a:t>qu’il</a:t>
            </a:r>
            <a:r>
              <a:rPr lang="en-US" dirty="0" smtClean="0"/>
              <a:t> </a:t>
            </a:r>
            <a:r>
              <a:rPr lang="en-US" dirty="0" err="1" smtClean="0"/>
              <a:t>fasse</a:t>
            </a:r>
            <a:r>
              <a:rPr lang="en-US" dirty="0" smtClean="0"/>
              <a:t> demi-tour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rencontre</a:t>
            </a:r>
            <a:r>
              <a:rPr lang="en-US" dirty="0" smtClean="0"/>
              <a:t> un obstacle</a:t>
            </a:r>
          </a:p>
        </p:txBody>
      </p:sp>
    </p:spTree>
    <p:extLst>
      <p:ext uri="{BB962C8B-B14F-4D97-AF65-F5344CB8AC3E}">
        <p14:creationId xmlns:p14="http://schemas.microsoft.com/office/powerpoint/2010/main" val="257669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15: Flipper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26525"/>
          </a:xfrm>
        </p:spPr>
        <p:txBody>
          <a:bodyPr/>
          <a:lstStyle/>
          <a:p>
            <a:r>
              <a:rPr lang="en-US" dirty="0" smtClean="0"/>
              <a:t>La Mission </a:t>
            </a:r>
            <a:r>
              <a:rPr lang="en-US" dirty="0" err="1" smtClean="0"/>
              <a:t>est</a:t>
            </a:r>
            <a:r>
              <a:rPr lang="en-US" dirty="0" smtClean="0"/>
              <a:t> la </a:t>
            </a:r>
            <a:r>
              <a:rPr lang="en-US" dirty="0" err="1" smtClean="0"/>
              <a:t>suivante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 sans </a:t>
            </a:r>
            <a:r>
              <a:rPr lang="en-US" dirty="0" err="1" smtClean="0"/>
              <a:t>s’arrêter</a:t>
            </a:r>
            <a:r>
              <a:rPr lang="en-US" dirty="0" smtClean="0"/>
              <a:t> et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bleue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Si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/>
              <a:t>détecte</a:t>
            </a:r>
            <a:r>
              <a:rPr lang="en-US" dirty="0"/>
              <a:t> un obstacle,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 smtClean="0"/>
              <a:t>devient</a:t>
            </a:r>
            <a:r>
              <a:rPr lang="en-US" dirty="0" smtClean="0"/>
              <a:t> rouge et </a:t>
            </a:r>
            <a:r>
              <a:rPr lang="en-US" dirty="0" err="1" smtClean="0"/>
              <a:t>roule</a:t>
            </a:r>
            <a:r>
              <a:rPr lang="en-US" dirty="0" smtClean="0"/>
              <a:t> en </a:t>
            </a:r>
            <a:r>
              <a:rPr lang="en-US" dirty="0" err="1" smtClean="0"/>
              <a:t>sens</a:t>
            </a:r>
            <a:r>
              <a:rPr lang="en-US" dirty="0" smtClean="0"/>
              <a:t> inverse.</a:t>
            </a:r>
          </a:p>
          <a:p>
            <a:endParaRPr lang="en-US" dirty="0" smtClean="0"/>
          </a:p>
          <a:p>
            <a:r>
              <a:rPr lang="en-US" dirty="0" smtClean="0"/>
              <a:t>Si </a:t>
            </a:r>
            <a:r>
              <a:rPr lang="en-US" dirty="0" err="1" smtClean="0"/>
              <a:t>Sphero</a:t>
            </a:r>
            <a:r>
              <a:rPr lang="en-US" dirty="0" smtClean="0"/>
              <a:t> a du mal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, </a:t>
            </a:r>
            <a:r>
              <a:rPr lang="en-US" dirty="0" err="1" smtClean="0"/>
              <a:t>n’oublie</a:t>
            </a:r>
            <a:r>
              <a:rPr lang="en-US" dirty="0" smtClean="0"/>
              <a:t> pas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agir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vitesse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321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/>
              <a:t>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/>
              <a:t>u</a:t>
            </a:r>
            <a:r>
              <a:rPr lang="en-US" dirty="0" err="1" smtClean="0"/>
              <a:t>ne</a:t>
            </a:r>
            <a:r>
              <a:rPr lang="en-US" dirty="0" smtClean="0"/>
              <a:t> solution. </a:t>
            </a:r>
            <a:r>
              <a:rPr lang="en-US" dirty="0" err="1" smtClean="0"/>
              <a:t>Peux-tu</a:t>
            </a:r>
            <a:r>
              <a:rPr lang="en-US" dirty="0" smtClean="0"/>
              <a:t> la comparer avec la </a:t>
            </a:r>
            <a:r>
              <a:rPr lang="en-US" dirty="0" err="1" smtClean="0"/>
              <a:t>tienne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31" y="2694336"/>
            <a:ext cx="7827818" cy="338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/>
              <a:t>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Essaie</a:t>
            </a:r>
            <a:r>
              <a:rPr lang="en-US" dirty="0" smtClean="0"/>
              <a:t> </a:t>
            </a:r>
            <a:r>
              <a:rPr lang="en-US" dirty="0" err="1" smtClean="0"/>
              <a:t>d’adapter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programme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Crée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variable “collisions” et </a:t>
            </a:r>
            <a:r>
              <a:rPr lang="en-US" dirty="0" err="1" smtClean="0"/>
              <a:t>mets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zéro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/>
              <a:t>avance</a:t>
            </a:r>
            <a:r>
              <a:rPr lang="en-US" dirty="0"/>
              <a:t> tout </a:t>
            </a:r>
            <a:r>
              <a:rPr lang="en-US" dirty="0" err="1"/>
              <a:t>droit</a:t>
            </a:r>
            <a:r>
              <a:rPr lang="en-US" dirty="0"/>
              <a:t> sans </a:t>
            </a:r>
            <a:r>
              <a:rPr lang="en-US" dirty="0" err="1"/>
              <a:t>s’arrêter</a:t>
            </a:r>
            <a:r>
              <a:rPr lang="en-US" dirty="0"/>
              <a:t> 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couleur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 smtClean="0"/>
              <a:t>bleue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Si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/>
              <a:t>détecte</a:t>
            </a:r>
            <a:r>
              <a:rPr lang="en-US" dirty="0"/>
              <a:t> un </a:t>
            </a:r>
            <a:r>
              <a:rPr lang="en-US" dirty="0" smtClean="0"/>
              <a:t>obstacle </a:t>
            </a:r>
          </a:p>
          <a:p>
            <a:pPr lvl="2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/>
              <a:t>devient</a:t>
            </a:r>
            <a:r>
              <a:rPr lang="en-US" dirty="0"/>
              <a:t> </a:t>
            </a:r>
            <a:r>
              <a:rPr lang="en-US" dirty="0" smtClean="0"/>
              <a:t>orange.</a:t>
            </a:r>
          </a:p>
          <a:p>
            <a:pPr lvl="2"/>
            <a:r>
              <a:rPr lang="en-US" dirty="0" err="1" smtClean="0"/>
              <a:t>Augmente</a:t>
            </a:r>
            <a:r>
              <a:rPr lang="en-US" dirty="0" smtClean="0"/>
              <a:t> de 1 la </a:t>
            </a:r>
            <a:r>
              <a:rPr lang="en-US" dirty="0" err="1" smtClean="0"/>
              <a:t>valeur</a:t>
            </a:r>
            <a:r>
              <a:rPr lang="en-US" dirty="0" smtClean="0"/>
              <a:t> de ”collisions”.</a:t>
            </a:r>
          </a:p>
          <a:p>
            <a:pPr lvl="2"/>
            <a:r>
              <a:rPr lang="en-US" dirty="0" smtClean="0"/>
              <a:t>Si le </a:t>
            </a:r>
            <a:r>
              <a:rPr lang="en-US" dirty="0" err="1" smtClean="0"/>
              <a:t>nombre</a:t>
            </a:r>
            <a:r>
              <a:rPr lang="en-US" dirty="0" smtClean="0"/>
              <a:t> de collisions </a:t>
            </a:r>
            <a:r>
              <a:rPr lang="en-US" dirty="0" err="1" smtClean="0"/>
              <a:t>est</a:t>
            </a:r>
            <a:r>
              <a:rPr lang="en-US" dirty="0" smtClean="0"/>
              <a:t> plus petit </a:t>
            </a:r>
            <a:r>
              <a:rPr lang="en-US" dirty="0" err="1" smtClean="0"/>
              <a:t>que</a:t>
            </a:r>
            <a:r>
              <a:rPr lang="en-US" dirty="0" smtClean="0"/>
              <a:t> 3,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roule</a:t>
            </a:r>
            <a:r>
              <a:rPr lang="en-US" dirty="0" smtClean="0"/>
              <a:t> </a:t>
            </a:r>
            <a:r>
              <a:rPr lang="en-US" dirty="0"/>
              <a:t>en </a:t>
            </a:r>
            <a:r>
              <a:rPr lang="en-US" dirty="0" err="1"/>
              <a:t>sens</a:t>
            </a:r>
            <a:r>
              <a:rPr lang="en-US" dirty="0"/>
              <a:t> </a:t>
            </a:r>
            <a:r>
              <a:rPr lang="en-US" dirty="0" smtClean="0"/>
              <a:t>inverse.</a:t>
            </a:r>
          </a:p>
          <a:p>
            <a:pPr lvl="2"/>
            <a:r>
              <a:rPr lang="en-US" dirty="0" smtClean="0"/>
              <a:t>Si le </a:t>
            </a:r>
            <a:r>
              <a:rPr lang="en-US" dirty="0" err="1"/>
              <a:t>nombre</a:t>
            </a:r>
            <a:r>
              <a:rPr lang="en-US" dirty="0"/>
              <a:t> de collisions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supérieur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3,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/>
              <a:t>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Pour </a:t>
            </a:r>
            <a:r>
              <a:rPr lang="en-US" dirty="0" err="1" smtClean="0"/>
              <a:t>créer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variable, </a:t>
            </a:r>
            <a:r>
              <a:rPr lang="en-US" dirty="0" err="1" smtClean="0"/>
              <a:t>utilise</a:t>
            </a:r>
            <a:r>
              <a:rPr lang="en-US" dirty="0" smtClean="0"/>
              <a:t> la </a:t>
            </a:r>
            <a:r>
              <a:rPr lang="en-US" dirty="0" err="1" smtClean="0"/>
              <a:t>commande</a:t>
            </a:r>
            <a:r>
              <a:rPr lang="en-US" dirty="0" smtClean="0"/>
              <a:t> </a:t>
            </a:r>
            <a:r>
              <a:rPr lang="en-US" dirty="0" err="1" smtClean="0"/>
              <a:t>suivante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la petite </a:t>
            </a:r>
            <a:r>
              <a:rPr lang="en-US" dirty="0" err="1" smtClean="0"/>
              <a:t>flèche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auras un menu </a:t>
            </a:r>
            <a:r>
              <a:rPr lang="en-US" dirty="0" err="1" smtClean="0"/>
              <a:t>où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pourras</a:t>
            </a:r>
            <a:r>
              <a:rPr lang="en-US" dirty="0" smtClean="0"/>
              <a:t> </a:t>
            </a:r>
            <a:r>
              <a:rPr lang="en-US" dirty="0" err="1" smtClean="0"/>
              <a:t>créer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nouvelle variable.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70" y="2616200"/>
            <a:ext cx="2489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5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/>
              <a:t>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également</a:t>
            </a:r>
            <a:r>
              <a:rPr lang="en-US" dirty="0" smtClean="0"/>
              <a:t> </a:t>
            </a:r>
            <a:r>
              <a:rPr lang="en-US" dirty="0" err="1" smtClean="0"/>
              <a:t>besoin</a:t>
            </a:r>
            <a:r>
              <a:rPr lang="en-US" dirty="0" smtClean="0"/>
              <a:t> du bloc “</a:t>
            </a:r>
            <a:r>
              <a:rPr lang="en-US" dirty="0" err="1" smtClean="0"/>
              <a:t>si</a:t>
            </a:r>
            <a:r>
              <a:rPr lang="en-US" dirty="0" smtClean="0"/>
              <a:t>”: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l’étoile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ajouter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clause “</a:t>
            </a:r>
            <a:r>
              <a:rPr lang="en-US" dirty="0" err="1" smtClean="0"/>
              <a:t>sinon</a:t>
            </a:r>
            <a:r>
              <a:rPr lang="en-US" dirty="0" smtClean="0"/>
              <a:t>”. </a:t>
            </a:r>
            <a:r>
              <a:rPr lang="en-US" dirty="0" err="1" smtClean="0"/>
              <a:t>Essaie</a:t>
            </a:r>
            <a:r>
              <a:rPr lang="en-US" dirty="0" smtClean="0"/>
              <a:t> de </a:t>
            </a:r>
            <a:r>
              <a:rPr lang="en-US" dirty="0" err="1" smtClean="0"/>
              <a:t>comprendre</a:t>
            </a:r>
            <a:r>
              <a:rPr lang="en-US" dirty="0" smtClean="0"/>
              <a:t> </a:t>
            </a:r>
            <a:r>
              <a:rPr lang="en-US" dirty="0" err="1" smtClean="0"/>
              <a:t>pourquoi</a:t>
            </a:r>
            <a:r>
              <a:rPr lang="en-US" dirty="0" smtClean="0"/>
              <a:t> nous </a:t>
            </a:r>
            <a:r>
              <a:rPr lang="en-US" dirty="0" err="1" smtClean="0"/>
              <a:t>aurions</a:t>
            </a:r>
            <a:r>
              <a:rPr lang="en-US" dirty="0" smtClean="0"/>
              <a:t> </a:t>
            </a:r>
            <a:r>
              <a:rPr lang="en-US" dirty="0" err="1" smtClean="0"/>
              <a:t>besoin</a:t>
            </a:r>
            <a:r>
              <a:rPr lang="en-US" dirty="0" smtClean="0"/>
              <a:t> d’un bloc “</a:t>
            </a:r>
            <a:r>
              <a:rPr lang="en-US" dirty="0" err="1" smtClean="0"/>
              <a:t>si</a:t>
            </a:r>
            <a:r>
              <a:rPr lang="en-US" dirty="0" smtClean="0"/>
              <a:t> … </a:t>
            </a:r>
            <a:r>
              <a:rPr lang="en-US" dirty="0" err="1" smtClean="0"/>
              <a:t>alors</a:t>
            </a:r>
            <a:r>
              <a:rPr lang="en-US" dirty="0" smtClean="0"/>
              <a:t> … </a:t>
            </a:r>
            <a:r>
              <a:rPr lang="en-US" dirty="0" err="1" smtClean="0"/>
              <a:t>sinon</a:t>
            </a:r>
            <a:r>
              <a:rPr lang="en-US" dirty="0" smtClean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2138988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6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/>
              <a:t>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75" y="2134499"/>
            <a:ext cx="6326909" cy="39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0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/>
              <a:t>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15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capable de </a:t>
            </a:r>
            <a:r>
              <a:rPr lang="en-US" dirty="0" err="1" smtClean="0">
                <a:solidFill>
                  <a:srgbClr val="008000"/>
                </a:solidFill>
              </a:rPr>
              <a:t>détecter</a:t>
            </a:r>
            <a:r>
              <a:rPr lang="en-US" dirty="0" smtClean="0">
                <a:solidFill>
                  <a:srgbClr val="008000"/>
                </a:solidFill>
              </a:rPr>
              <a:t> des obstacles et de </a:t>
            </a:r>
            <a:r>
              <a:rPr lang="en-US" dirty="0" err="1" smtClean="0">
                <a:solidFill>
                  <a:srgbClr val="008000"/>
                </a:solidFill>
              </a:rPr>
              <a:t>réagir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prêt pour le spectacle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7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16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saute</a:t>
            </a:r>
            <a:r>
              <a:rPr lang="en-US" dirty="0" smtClean="0"/>
              <a:t> grâce au </a:t>
            </a:r>
            <a:r>
              <a:rPr lang="en-US" dirty="0" err="1" smtClean="0"/>
              <a:t>tremplin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3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Programmer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Plusieurs</a:t>
            </a:r>
            <a:r>
              <a:rPr lang="en-US" dirty="0" smtClean="0"/>
              <a:t> </a:t>
            </a:r>
            <a:r>
              <a:rPr lang="en-US" dirty="0" err="1" smtClean="0"/>
              <a:t>environnements</a:t>
            </a:r>
            <a:r>
              <a:rPr lang="en-US" dirty="0" smtClean="0"/>
              <a:t> de </a:t>
            </a:r>
            <a:r>
              <a:rPr lang="en-US" dirty="0" err="1" smtClean="0"/>
              <a:t>développement</a:t>
            </a:r>
            <a:r>
              <a:rPr lang="en-US" dirty="0" smtClean="0"/>
              <a:t> existent </a:t>
            </a:r>
            <a:r>
              <a:rPr lang="en-US" dirty="0" err="1" smtClean="0"/>
              <a:t>tels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Artoo</a:t>
            </a:r>
            <a:r>
              <a:rPr lang="en-US" dirty="0" smtClean="0"/>
              <a:t>: Programmer </a:t>
            </a:r>
            <a:r>
              <a:rPr lang="en-US" dirty="0" err="1" smtClean="0"/>
              <a:t>Sphero</a:t>
            </a:r>
            <a:r>
              <a:rPr lang="en-US" dirty="0" smtClean="0"/>
              <a:t> en Ruby</a:t>
            </a:r>
          </a:p>
          <a:p>
            <a:pPr lvl="2"/>
            <a:r>
              <a:rPr lang="en-US" dirty="0"/>
              <a:t>http://</a:t>
            </a:r>
            <a:r>
              <a:rPr lang="en-US" dirty="0" err="1"/>
              <a:t>artoo.io</a:t>
            </a:r>
            <a:r>
              <a:rPr lang="en-US" dirty="0"/>
              <a:t>/</a:t>
            </a:r>
          </a:p>
          <a:p>
            <a:pPr lvl="1"/>
            <a:r>
              <a:rPr lang="en-US" dirty="0" err="1" smtClean="0"/>
              <a:t>Cylon.js</a:t>
            </a:r>
            <a:r>
              <a:rPr lang="en-US" dirty="0" smtClean="0"/>
              <a:t>: Programmer </a:t>
            </a:r>
            <a:r>
              <a:rPr lang="en-US" dirty="0" err="1" smtClean="0"/>
              <a:t>Sphero</a:t>
            </a:r>
            <a:r>
              <a:rPr lang="en-US" dirty="0" smtClean="0"/>
              <a:t> en JavaScript</a:t>
            </a:r>
          </a:p>
          <a:p>
            <a:pPr lvl="2"/>
            <a:r>
              <a:rPr lang="en-US" dirty="0"/>
              <a:t>http://</a:t>
            </a:r>
            <a:r>
              <a:rPr lang="en-US" dirty="0" err="1"/>
              <a:t>cylonjs.com</a:t>
            </a:r>
            <a:r>
              <a:rPr lang="en-US" dirty="0"/>
              <a:t>/</a:t>
            </a:r>
          </a:p>
          <a:p>
            <a:pPr lvl="1"/>
            <a:r>
              <a:rPr lang="en-US" dirty="0" err="1" smtClean="0"/>
              <a:t>Gobot</a:t>
            </a:r>
            <a:r>
              <a:rPr lang="en-US" dirty="0" smtClean="0"/>
              <a:t>: Programmer </a:t>
            </a:r>
            <a:r>
              <a:rPr lang="en-US" dirty="0" err="1" smtClean="0"/>
              <a:t>Sphero</a:t>
            </a:r>
            <a:r>
              <a:rPr lang="en-US" dirty="0" smtClean="0"/>
              <a:t> avec Go</a:t>
            </a:r>
          </a:p>
          <a:p>
            <a:pPr lvl="2"/>
            <a:r>
              <a:rPr lang="en-US" dirty="0"/>
              <a:t>http://</a:t>
            </a:r>
            <a:r>
              <a:rPr lang="en-US" dirty="0" err="1"/>
              <a:t>gobot.io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9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16: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programmer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afin</a:t>
            </a:r>
            <a:r>
              <a:rPr lang="en-US" dirty="0" smtClean="0"/>
              <a:t> </a:t>
            </a:r>
            <a:r>
              <a:rPr lang="en-US" dirty="0" err="1" smtClean="0"/>
              <a:t>qu’il</a:t>
            </a:r>
            <a:r>
              <a:rPr lang="en-US" dirty="0" smtClean="0"/>
              <a:t> </a:t>
            </a:r>
            <a:r>
              <a:rPr lang="en-US" dirty="0" err="1" smtClean="0"/>
              <a:t>saute</a:t>
            </a:r>
            <a:r>
              <a:rPr lang="en-US" dirty="0" smtClean="0"/>
              <a:t> grâce au </a:t>
            </a:r>
            <a:r>
              <a:rPr lang="en-US" dirty="0" err="1" smtClean="0"/>
              <a:t>tremplin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passer en revue les </a:t>
            </a:r>
            <a:r>
              <a:rPr lang="en-US" dirty="0" err="1" smtClean="0"/>
              <a:t>étapes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1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16: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Étape</a:t>
            </a:r>
            <a:r>
              <a:rPr lang="en-US" dirty="0" smtClean="0"/>
              <a:t> 1 : </a:t>
            </a:r>
            <a:r>
              <a:rPr lang="en-US" dirty="0" err="1" smtClean="0"/>
              <a:t>Calibre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et place-le </a:t>
            </a:r>
            <a:r>
              <a:rPr lang="en-US" dirty="0" err="1" smtClean="0"/>
              <a:t>dans</a:t>
            </a:r>
            <a:r>
              <a:rPr lang="en-US" dirty="0" smtClean="0"/>
              <a:t> le coin du </a:t>
            </a:r>
            <a:r>
              <a:rPr lang="en-US" dirty="0" err="1" smtClean="0"/>
              <a:t>carré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devra</a:t>
            </a:r>
            <a:r>
              <a:rPr lang="en-US" dirty="0" smtClean="0"/>
              <a:t>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la gauche en </a:t>
            </a:r>
            <a:r>
              <a:rPr lang="en-US" dirty="0" err="1" smtClean="0"/>
              <a:t>longeant</a:t>
            </a:r>
            <a:r>
              <a:rPr lang="en-US" dirty="0" smtClean="0"/>
              <a:t> le </a:t>
            </a:r>
            <a:r>
              <a:rPr lang="en-US" dirty="0" err="1" smtClean="0"/>
              <a:t>côté</a:t>
            </a:r>
            <a:r>
              <a:rPr lang="en-US" dirty="0" smtClean="0"/>
              <a:t> du </a:t>
            </a:r>
            <a:r>
              <a:rPr lang="en-US" dirty="0" err="1" smtClean="0"/>
              <a:t>carré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866" y="3692766"/>
            <a:ext cx="2487876" cy="2433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251" y="4156364"/>
            <a:ext cx="2551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Fais</a:t>
            </a:r>
            <a:r>
              <a:rPr lang="en-US" sz="2400" dirty="0" smtClean="0"/>
              <a:t> </a:t>
            </a:r>
            <a:r>
              <a:rPr lang="en-US" sz="2400" dirty="0" err="1" smtClean="0"/>
              <a:t>rouler</a:t>
            </a:r>
            <a:r>
              <a:rPr lang="en-US" sz="2400" dirty="0" smtClean="0"/>
              <a:t> </a:t>
            </a:r>
            <a:r>
              <a:rPr lang="en-US" sz="2400" dirty="0" err="1" smtClean="0"/>
              <a:t>calmement</a:t>
            </a:r>
            <a:r>
              <a:rPr lang="en-US" sz="2400" dirty="0" smtClean="0"/>
              <a:t> </a:t>
            </a:r>
            <a:r>
              <a:rPr lang="en-US" sz="2400" dirty="0" err="1" smtClean="0"/>
              <a:t>Sphero</a:t>
            </a:r>
            <a:r>
              <a:rPr lang="en-US" sz="2400" dirty="0"/>
              <a:t> </a:t>
            </a:r>
            <a:r>
              <a:rPr lang="en-US" sz="2400" dirty="0" smtClean="0"/>
              <a:t>en </a:t>
            </a:r>
            <a:r>
              <a:rPr lang="en-US" sz="2400" dirty="0" err="1" smtClean="0"/>
              <a:t>adaptant</a:t>
            </a:r>
            <a:r>
              <a:rPr lang="en-US" sz="2400" dirty="0" smtClean="0"/>
              <a:t> </a:t>
            </a:r>
            <a:r>
              <a:rPr lang="en-US" sz="2400" dirty="0" err="1" smtClean="0"/>
              <a:t>sa</a:t>
            </a:r>
            <a:r>
              <a:rPr lang="en-US" sz="2400" dirty="0" smtClean="0"/>
              <a:t> </a:t>
            </a:r>
            <a:r>
              <a:rPr lang="en-US" sz="2400" dirty="0" err="1" smtClean="0"/>
              <a:t>vitesse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271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16: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Étape </a:t>
            </a:r>
            <a:r>
              <a:rPr lang="en-US" dirty="0" smtClean="0"/>
              <a:t>2 :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obstacle, </a:t>
            </a:r>
            <a:r>
              <a:rPr lang="en-US" dirty="0" err="1" smtClean="0"/>
              <a:t>il</a:t>
            </a:r>
            <a:r>
              <a:rPr lang="en-US" dirty="0" smtClean="0"/>
              <a:t> change de </a:t>
            </a:r>
            <a:r>
              <a:rPr lang="en-US" dirty="0" err="1" smtClean="0"/>
              <a:t>couleur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Sphero</a:t>
            </a:r>
            <a:r>
              <a:rPr lang="en-US" dirty="0" smtClean="0"/>
              <a:t> change de direction pour se </a:t>
            </a:r>
            <a:r>
              <a:rPr lang="en-US" dirty="0" err="1" smtClean="0"/>
              <a:t>diriger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le </a:t>
            </a:r>
            <a:r>
              <a:rPr lang="en-US" dirty="0" err="1" smtClean="0"/>
              <a:t>tremplin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485" y="3802302"/>
            <a:ext cx="3192705" cy="22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8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16: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Étape </a:t>
            </a:r>
            <a:r>
              <a:rPr lang="en-US" dirty="0" smtClean="0"/>
              <a:t>3 :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se met en </a:t>
            </a:r>
            <a:r>
              <a:rPr lang="en-US" dirty="0" err="1" smtClean="0"/>
              <a:t>mouvement</a:t>
            </a:r>
            <a:r>
              <a:rPr lang="en-US" dirty="0" smtClean="0"/>
              <a:t>, change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75" y="2838744"/>
            <a:ext cx="4341091" cy="30669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0190" y="3479030"/>
            <a:ext cx="2929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Sphero</a:t>
            </a:r>
            <a:r>
              <a:rPr lang="en-US" sz="2400" dirty="0" smtClean="0"/>
              <a:t> </a:t>
            </a:r>
            <a:r>
              <a:rPr lang="en-US" sz="2400" dirty="0" err="1" smtClean="0"/>
              <a:t>doit</a:t>
            </a:r>
            <a:r>
              <a:rPr lang="en-US" sz="2400" dirty="0" smtClean="0"/>
              <a:t> </a:t>
            </a:r>
            <a:r>
              <a:rPr lang="en-US" sz="2400" dirty="0" err="1" smtClean="0"/>
              <a:t>rouler</a:t>
            </a:r>
            <a:r>
              <a:rPr lang="en-US" sz="2400" dirty="0" smtClean="0"/>
              <a:t> plus </a:t>
            </a:r>
            <a:r>
              <a:rPr lang="en-US" sz="2400" dirty="0" err="1" smtClean="0"/>
              <a:t>vite</a:t>
            </a:r>
            <a:r>
              <a:rPr lang="en-US" sz="2400" dirty="0" smtClean="0"/>
              <a:t> pour </a:t>
            </a:r>
            <a:r>
              <a:rPr lang="en-US" sz="2400" dirty="0" err="1" smtClean="0"/>
              <a:t>atteindre</a:t>
            </a:r>
            <a:r>
              <a:rPr lang="en-US" sz="2400" dirty="0" smtClean="0"/>
              <a:t> le </a:t>
            </a:r>
            <a:r>
              <a:rPr lang="en-US" sz="2400" dirty="0" err="1" smtClean="0"/>
              <a:t>côté</a:t>
            </a:r>
            <a:r>
              <a:rPr lang="en-US" sz="2400" dirty="0" smtClean="0"/>
              <a:t> </a:t>
            </a:r>
            <a:r>
              <a:rPr lang="en-US" sz="2400" dirty="0" err="1" smtClean="0"/>
              <a:t>opposé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891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16: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Etape</a:t>
            </a:r>
            <a:r>
              <a:rPr lang="en-US" dirty="0" smtClean="0"/>
              <a:t> 4 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atteind</a:t>
            </a:r>
            <a:r>
              <a:rPr lang="en-US" dirty="0" smtClean="0"/>
              <a:t> son </a:t>
            </a:r>
            <a:r>
              <a:rPr lang="en-US" dirty="0" err="1" smtClean="0"/>
              <a:t>objectif</a:t>
            </a:r>
            <a:r>
              <a:rPr lang="en-US" dirty="0" smtClean="0"/>
              <a:t>.</a:t>
            </a:r>
          </a:p>
          <a:p>
            <a:r>
              <a:rPr lang="en-US" dirty="0" smtClean="0"/>
              <a:t>Change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 et </a:t>
            </a:r>
            <a:r>
              <a:rPr lang="en-US" dirty="0" err="1" smtClean="0"/>
              <a:t>stoppe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57" y="2862286"/>
            <a:ext cx="4425757" cy="31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9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16: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Quelques</a:t>
            </a:r>
            <a:r>
              <a:rPr lang="en-US" dirty="0" smtClean="0"/>
              <a:t> petites </a:t>
            </a:r>
            <a:r>
              <a:rPr lang="en-US" dirty="0" err="1" smtClean="0"/>
              <a:t>astuces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variable pour savoir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tourner</a:t>
            </a:r>
            <a:r>
              <a:rPr lang="en-US" dirty="0" smtClean="0"/>
              <a:t> (</a:t>
            </a:r>
            <a:r>
              <a:rPr lang="en-US" dirty="0" err="1" smtClean="0"/>
              <a:t>compte</a:t>
            </a:r>
            <a:r>
              <a:rPr lang="en-US" dirty="0" smtClean="0"/>
              <a:t> le </a:t>
            </a:r>
            <a:r>
              <a:rPr lang="en-US" dirty="0" err="1" smtClean="0"/>
              <a:t>nombre</a:t>
            </a:r>
            <a:r>
              <a:rPr lang="en-US" dirty="0" smtClean="0"/>
              <a:t> de collisions).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Augmente</a:t>
            </a:r>
            <a:r>
              <a:rPr lang="en-US" dirty="0" smtClean="0"/>
              <a:t> la </a:t>
            </a:r>
            <a:r>
              <a:rPr lang="en-US" dirty="0" err="1" smtClean="0"/>
              <a:t>vitesse</a:t>
            </a:r>
            <a:r>
              <a:rPr lang="en-US" dirty="0" smtClean="0"/>
              <a:t> pour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le </a:t>
            </a:r>
            <a:r>
              <a:rPr lang="en-US" dirty="0" err="1" smtClean="0"/>
              <a:t>tremplin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Réutilise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pour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direction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donnée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4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16: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Es-tu</a:t>
            </a:r>
            <a:r>
              <a:rPr lang="en-US" dirty="0" smtClean="0"/>
              <a:t> prêt ?</a:t>
            </a:r>
          </a:p>
          <a:p>
            <a:endParaRPr lang="en-US" dirty="0" smtClean="0"/>
          </a:p>
          <a:p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maintenant</a:t>
            </a:r>
            <a:r>
              <a:rPr lang="en-US" dirty="0" smtClean="0"/>
              <a:t> !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2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16: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24" y="2143744"/>
            <a:ext cx="5811212" cy="39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16: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16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capable de </a:t>
            </a:r>
            <a:r>
              <a:rPr lang="en-US" dirty="0" err="1" smtClean="0">
                <a:solidFill>
                  <a:srgbClr val="008000"/>
                </a:solidFill>
              </a:rPr>
              <a:t>sauter</a:t>
            </a:r>
            <a:r>
              <a:rPr lang="en-US" dirty="0" smtClean="0">
                <a:solidFill>
                  <a:srgbClr val="008000"/>
                </a:solidFill>
              </a:rPr>
              <a:t> grâce au </a:t>
            </a:r>
            <a:r>
              <a:rPr lang="en-US" dirty="0" err="1" smtClean="0">
                <a:solidFill>
                  <a:srgbClr val="008000"/>
                </a:solidFill>
              </a:rPr>
              <a:t>tremplin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</a:t>
            </a:r>
            <a:r>
              <a:rPr lang="en-US" dirty="0" smtClean="0">
                <a:solidFill>
                  <a:srgbClr val="008000"/>
                </a:solidFill>
              </a:rPr>
              <a:t> prêt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laisser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rouler</a:t>
            </a:r>
            <a:r>
              <a:rPr lang="en-US" dirty="0" smtClean="0">
                <a:solidFill>
                  <a:srgbClr val="008000"/>
                </a:solidFill>
              </a:rPr>
              <a:t> ton imagination ;-)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Bravo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réussi</a:t>
            </a:r>
            <a:r>
              <a:rPr lang="en-US" dirty="0" smtClean="0"/>
              <a:t> </a:t>
            </a:r>
            <a:r>
              <a:rPr lang="en-US" dirty="0" err="1" smtClean="0"/>
              <a:t>toutes</a:t>
            </a:r>
            <a:r>
              <a:rPr lang="en-US" dirty="0" smtClean="0"/>
              <a:t> les missions ? </a:t>
            </a:r>
            <a:r>
              <a:rPr lang="en-US" dirty="0" err="1" smtClean="0"/>
              <a:t>Waow</a:t>
            </a:r>
            <a:r>
              <a:rPr lang="en-US" dirty="0"/>
              <a:t> </a:t>
            </a:r>
            <a:r>
              <a:rPr lang="en-US" dirty="0" smtClean="0"/>
              <a:t>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n’as</a:t>
            </a:r>
            <a:r>
              <a:rPr lang="en-US" dirty="0" smtClean="0"/>
              <a:t> pas </a:t>
            </a:r>
            <a:r>
              <a:rPr lang="en-US" dirty="0" err="1" smtClean="0"/>
              <a:t>terminé</a:t>
            </a:r>
            <a:r>
              <a:rPr lang="en-US" dirty="0" smtClean="0"/>
              <a:t> ? Pas de </a:t>
            </a:r>
            <a:r>
              <a:rPr lang="en-US" dirty="0" err="1" smtClean="0"/>
              <a:t>problèmes</a:t>
            </a:r>
            <a:r>
              <a:rPr lang="en-US" dirty="0" smtClean="0"/>
              <a:t> !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réussi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programmer </a:t>
            </a:r>
            <a:r>
              <a:rPr lang="en-US" dirty="0" err="1" smtClean="0"/>
              <a:t>Sphero</a:t>
            </a:r>
            <a:r>
              <a:rPr lang="en-US" dirty="0" smtClean="0"/>
              <a:t>, et </a:t>
            </a:r>
            <a:r>
              <a:rPr lang="en-US" dirty="0" err="1" smtClean="0"/>
              <a:t>c’est</a:t>
            </a:r>
            <a:r>
              <a:rPr lang="en-US" dirty="0" smtClean="0"/>
              <a:t> le plus important.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fier</a:t>
            </a:r>
            <a:r>
              <a:rPr lang="en-US" dirty="0" smtClean="0"/>
              <a:t> de </a:t>
            </a:r>
            <a:r>
              <a:rPr lang="en-US" dirty="0" err="1" smtClean="0"/>
              <a:t>toi</a:t>
            </a:r>
            <a:r>
              <a:rPr lang="en-US" dirty="0" smtClean="0"/>
              <a:t> !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En tout </a:t>
            </a:r>
            <a:r>
              <a:rPr lang="en-US" dirty="0" err="1" smtClean="0"/>
              <a:t>cas</a:t>
            </a:r>
            <a:r>
              <a:rPr lang="en-US" dirty="0" smtClean="0"/>
              <a:t>, Bravo.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n’as</a:t>
            </a:r>
            <a:r>
              <a:rPr lang="en-US" dirty="0" smtClean="0"/>
              <a:t> pas </a:t>
            </a:r>
            <a:r>
              <a:rPr lang="en-US" dirty="0" err="1" smtClean="0"/>
              <a:t>perdu</a:t>
            </a:r>
            <a:r>
              <a:rPr lang="en-US" dirty="0" smtClean="0"/>
              <a:t> la boule :-D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Programmer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Nous </a:t>
            </a:r>
            <a:r>
              <a:rPr lang="en-US" dirty="0" err="1" smtClean="0"/>
              <a:t>avons</a:t>
            </a:r>
            <a:r>
              <a:rPr lang="en-US" dirty="0" smtClean="0"/>
              <a:t> </a:t>
            </a:r>
            <a:r>
              <a:rPr lang="en-US" dirty="0" err="1" smtClean="0"/>
              <a:t>choisi</a:t>
            </a:r>
            <a:r>
              <a:rPr lang="en-US" dirty="0" smtClean="0"/>
              <a:t> </a:t>
            </a:r>
            <a:r>
              <a:rPr lang="en-US" dirty="0" err="1" smtClean="0"/>
              <a:t>d’utiliser</a:t>
            </a:r>
            <a:r>
              <a:rPr lang="en-US" dirty="0" smtClean="0"/>
              <a:t> “</a:t>
            </a:r>
            <a:r>
              <a:rPr lang="en-US" b="1" dirty="0" err="1" smtClean="0"/>
              <a:t>Spherly</a:t>
            </a:r>
            <a:r>
              <a:rPr lang="en-US" dirty="0" smtClean="0"/>
              <a:t>” </a:t>
            </a:r>
            <a:r>
              <a:rPr lang="en-US" dirty="0" err="1" smtClean="0"/>
              <a:t>développé</a:t>
            </a:r>
            <a:r>
              <a:rPr lang="en-US" dirty="0" smtClean="0"/>
              <a:t> par des </a:t>
            </a:r>
            <a:r>
              <a:rPr lang="en-US" dirty="0" err="1" smtClean="0"/>
              <a:t>étudiants</a:t>
            </a:r>
            <a:r>
              <a:rPr lang="en-US" dirty="0" smtClean="0"/>
              <a:t> de </a:t>
            </a:r>
            <a:r>
              <a:rPr lang="en-US" dirty="0" err="1" smtClean="0"/>
              <a:t>l’Université</a:t>
            </a:r>
            <a:r>
              <a:rPr lang="en-US" dirty="0" smtClean="0"/>
              <a:t> </a:t>
            </a:r>
            <a:r>
              <a:rPr lang="en-US" dirty="0" err="1" smtClean="0"/>
              <a:t>d’Alabama</a:t>
            </a:r>
            <a:r>
              <a:rPr lang="en-US" dirty="0" smtClean="0"/>
              <a:t> aux USA:</a:t>
            </a: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://outreach.cs.ua.edu/spherly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basé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Blockly</a:t>
            </a:r>
            <a:r>
              <a:rPr lang="en-US" dirty="0" smtClean="0"/>
              <a:t>, un </a:t>
            </a:r>
            <a:r>
              <a:rPr lang="en-US" dirty="0" err="1" smtClean="0"/>
              <a:t>langage</a:t>
            </a:r>
            <a:r>
              <a:rPr lang="en-US" dirty="0" smtClean="0"/>
              <a:t> </a:t>
            </a:r>
            <a:r>
              <a:rPr lang="en-US" dirty="0" err="1" smtClean="0"/>
              <a:t>développé</a:t>
            </a:r>
            <a:r>
              <a:rPr lang="en-US" dirty="0" smtClean="0"/>
              <a:t> par Google et </a:t>
            </a:r>
            <a:r>
              <a:rPr lang="en-US" dirty="0" err="1" smtClean="0"/>
              <a:t>proche</a:t>
            </a:r>
            <a:r>
              <a:rPr lang="en-US" dirty="0" smtClean="0"/>
              <a:t> de Scratch.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3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Tu</a:t>
            </a:r>
            <a:r>
              <a:rPr lang="en-US" dirty="0" smtClean="0"/>
              <a:t> en </a:t>
            </a:r>
            <a:r>
              <a:rPr lang="en-US" dirty="0" err="1" smtClean="0"/>
              <a:t>veux</a:t>
            </a:r>
            <a:r>
              <a:rPr lang="en-US" dirty="0" smtClean="0"/>
              <a:t> plus ?</a:t>
            </a:r>
          </a:p>
          <a:p>
            <a:pPr marL="0" indent="0">
              <a:buNone/>
            </a:pP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reste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mission.</a:t>
            </a:r>
          </a:p>
          <a:p>
            <a:pPr marL="0" indent="0">
              <a:buNone/>
            </a:pPr>
            <a:r>
              <a:rPr lang="en-US" dirty="0" smtClean="0"/>
              <a:t>La mission </a:t>
            </a:r>
            <a:r>
              <a:rPr lang="en-US" dirty="0" err="1" smtClean="0"/>
              <a:t>ultime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Celle qui </a:t>
            </a:r>
            <a:r>
              <a:rPr lang="en-US" dirty="0" err="1" smtClean="0"/>
              <a:t>répondra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toutes</a:t>
            </a:r>
            <a:r>
              <a:rPr lang="en-US" dirty="0" smtClean="0"/>
              <a:t> </a:t>
            </a:r>
            <a:r>
              <a:rPr lang="en-US" dirty="0" err="1" smtClean="0"/>
              <a:t>tes</a:t>
            </a:r>
            <a:r>
              <a:rPr lang="en-US" dirty="0" smtClean="0"/>
              <a:t> questions.</a:t>
            </a:r>
          </a:p>
          <a:p>
            <a:pPr marL="0" indent="0">
              <a:buNone/>
            </a:pPr>
            <a:r>
              <a:rPr lang="en-US" dirty="0" smtClean="0"/>
              <a:t>Je </a:t>
            </a:r>
            <a:r>
              <a:rPr lang="en-US" dirty="0" err="1" smtClean="0"/>
              <a:t>veux</a:t>
            </a:r>
            <a:r>
              <a:rPr lang="en-US" dirty="0" smtClean="0"/>
              <a:t> </a:t>
            </a:r>
            <a:r>
              <a:rPr lang="en-US" dirty="0" err="1" smtClean="0"/>
              <a:t>parler</a:t>
            </a:r>
            <a:r>
              <a:rPr lang="en-US" dirty="0" smtClean="0"/>
              <a:t> de …</a:t>
            </a:r>
          </a:p>
          <a:p>
            <a:pPr marL="0" indent="0">
              <a:buNone/>
            </a:pPr>
            <a:r>
              <a:rPr lang="en-US" dirty="0" smtClean="0"/>
              <a:t>la mission … </a:t>
            </a:r>
            <a:endParaRPr lang="en-US" dirty="0"/>
          </a:p>
          <a:p>
            <a:pPr marL="0" indent="0" algn="ctr">
              <a:buNone/>
            </a:pPr>
            <a:r>
              <a:rPr lang="en-US" sz="4400" dirty="0" smtClean="0"/>
              <a:t>42 !!!!!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Cette</a:t>
            </a:r>
            <a:r>
              <a:rPr lang="en-US" dirty="0" smtClean="0"/>
              <a:t> </a:t>
            </a:r>
            <a:r>
              <a:rPr lang="en-US" dirty="0" err="1" smtClean="0"/>
              <a:t>ultime</a:t>
            </a:r>
            <a:r>
              <a:rPr lang="en-US" dirty="0" smtClean="0"/>
              <a:t> mission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d’inventer</a:t>
            </a:r>
            <a:r>
              <a:rPr lang="en-US" dirty="0" smtClean="0"/>
              <a:t> ton </a:t>
            </a:r>
            <a:r>
              <a:rPr lang="en-US" dirty="0" err="1" smtClean="0"/>
              <a:t>propre</a:t>
            </a:r>
            <a:r>
              <a:rPr lang="en-US" dirty="0" smtClean="0"/>
              <a:t> </a:t>
            </a:r>
            <a:r>
              <a:rPr lang="en-US" dirty="0" err="1" smtClean="0"/>
              <a:t>programme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Essaie</a:t>
            </a:r>
            <a:r>
              <a:rPr lang="en-US" dirty="0" smtClean="0"/>
              <a:t> </a:t>
            </a:r>
            <a:r>
              <a:rPr lang="en-US" dirty="0" err="1" smtClean="0"/>
              <a:t>d’autres</a:t>
            </a:r>
            <a:r>
              <a:rPr lang="en-US" dirty="0" smtClean="0"/>
              <a:t> blocs et </a:t>
            </a:r>
            <a:r>
              <a:rPr lang="en-US" dirty="0" err="1" smtClean="0"/>
              <a:t>étudie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qu’ils</a:t>
            </a:r>
            <a:r>
              <a:rPr lang="en-US" dirty="0" smtClean="0"/>
              <a:t> font.</a:t>
            </a:r>
          </a:p>
          <a:p>
            <a:r>
              <a:rPr lang="en-US" dirty="0" err="1" smtClean="0"/>
              <a:t>Expérimente</a:t>
            </a:r>
            <a:r>
              <a:rPr lang="en-US" dirty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et </a:t>
            </a:r>
            <a:r>
              <a:rPr lang="en-US" dirty="0" err="1" smtClean="0"/>
              <a:t>surtout</a:t>
            </a:r>
            <a:r>
              <a:rPr lang="en-US" dirty="0" smtClean="0"/>
              <a:t> ne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décourage</a:t>
            </a:r>
            <a:r>
              <a:rPr lang="en-US" dirty="0" smtClean="0"/>
              <a:t> pas !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Bonne chance 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0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Liens </a:t>
            </a:r>
            <a:r>
              <a:rPr lang="en-US" dirty="0" err="1" smtClean="0"/>
              <a:t>utiles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Sphero</a:t>
            </a:r>
            <a:r>
              <a:rPr lang="en-US" dirty="0" smtClean="0"/>
              <a:t> 2.0:</a:t>
            </a:r>
          </a:p>
          <a:p>
            <a:r>
              <a:rPr lang="en-US" dirty="0"/>
              <a:t>http://</a:t>
            </a:r>
            <a:r>
              <a:rPr lang="en-US" dirty="0" err="1"/>
              <a:t>www.gosphero.com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/sphero-2-0/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(en </a:t>
            </a:r>
            <a:r>
              <a:rPr lang="en-US" dirty="0" err="1" smtClean="0"/>
              <a:t>anglais</a:t>
            </a:r>
            <a:r>
              <a:rPr lang="en-US" dirty="0" smtClean="0"/>
              <a:t>):</a:t>
            </a:r>
          </a:p>
          <a:p>
            <a:r>
              <a:rPr lang="en-US" dirty="0"/>
              <a:t>http://</a:t>
            </a:r>
            <a:r>
              <a:rPr lang="en-US" dirty="0" err="1"/>
              <a:t>outreach.cs.ua.edu</a:t>
            </a:r>
            <a:r>
              <a:rPr lang="en-US" dirty="0"/>
              <a:t>/</a:t>
            </a:r>
            <a:r>
              <a:rPr lang="en-US" dirty="0" err="1"/>
              <a:t>spherly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Cette</a:t>
            </a:r>
            <a:r>
              <a:rPr lang="en-US" dirty="0" smtClean="0"/>
              <a:t> </a:t>
            </a:r>
            <a:r>
              <a:rPr lang="en-US" dirty="0" err="1" smtClean="0"/>
              <a:t>présentation</a:t>
            </a:r>
            <a:r>
              <a:rPr lang="en-US" dirty="0" smtClean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/devoxx4kids/materials/tree/master/workshops/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619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Remerciements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Spherly</a:t>
            </a:r>
            <a:r>
              <a:rPr lang="en-US" dirty="0" smtClean="0"/>
              <a:t> a </a:t>
            </a:r>
            <a:r>
              <a:rPr lang="en-US" dirty="0" err="1" smtClean="0"/>
              <a:t>été</a:t>
            </a:r>
            <a:r>
              <a:rPr lang="en-US" dirty="0" smtClean="0"/>
              <a:t> </a:t>
            </a:r>
            <a:r>
              <a:rPr lang="en-US" dirty="0" err="1" smtClean="0"/>
              <a:t>développé</a:t>
            </a:r>
            <a:r>
              <a:rPr lang="en-US" dirty="0" smtClean="0"/>
              <a:t> par des </a:t>
            </a:r>
            <a:r>
              <a:rPr lang="en-US" dirty="0" err="1" smtClean="0"/>
              <a:t>étudiants</a:t>
            </a:r>
            <a:r>
              <a:rPr lang="en-US" dirty="0" smtClean="0"/>
              <a:t> de </a:t>
            </a:r>
            <a:r>
              <a:rPr lang="en-US" dirty="0" err="1" smtClean="0"/>
              <a:t>l’Université</a:t>
            </a:r>
            <a:r>
              <a:rPr lang="en-US" dirty="0" smtClean="0"/>
              <a:t> </a:t>
            </a:r>
            <a:r>
              <a:rPr lang="en-US" dirty="0" err="1" smtClean="0"/>
              <a:t>d’Alabama</a:t>
            </a:r>
            <a:r>
              <a:rPr lang="en-US" dirty="0" smtClean="0"/>
              <a:t>, aux </a:t>
            </a:r>
            <a:r>
              <a:rPr lang="en-US" dirty="0" err="1" smtClean="0"/>
              <a:t>États-Unis</a:t>
            </a:r>
            <a:r>
              <a:rPr lang="en-US" dirty="0" smtClean="0"/>
              <a:t>: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créateurs</a:t>
            </a:r>
            <a:r>
              <a:rPr lang="en-US" dirty="0" smtClean="0"/>
              <a:t> de </a:t>
            </a:r>
            <a:r>
              <a:rPr lang="en-US" dirty="0" err="1" smtClean="0"/>
              <a:t>Spherly</a:t>
            </a:r>
            <a:r>
              <a:rPr lang="en-US" dirty="0" smtClean="0"/>
              <a:t>: Kathy Hill, Robert </a:t>
            </a:r>
            <a:r>
              <a:rPr lang="en-US" dirty="0" err="1" smtClean="0"/>
              <a:t>Smyly</a:t>
            </a:r>
            <a:r>
              <a:rPr lang="en-US" dirty="0" smtClean="0"/>
              <a:t> et Jake </a:t>
            </a:r>
            <a:r>
              <a:rPr lang="en-US" dirty="0" err="1" smtClean="0"/>
              <a:t>Trower</a:t>
            </a:r>
            <a:endParaRPr lang="en-US" dirty="0" smtClean="0"/>
          </a:p>
          <a:p>
            <a:r>
              <a:rPr lang="en-US" dirty="0" err="1" smtClean="0"/>
              <a:t>Leur</a:t>
            </a:r>
            <a:r>
              <a:rPr lang="en-US" dirty="0" smtClean="0"/>
              <a:t> </a:t>
            </a:r>
            <a:r>
              <a:rPr lang="en-US" dirty="0" err="1" smtClean="0"/>
              <a:t>professeur</a:t>
            </a:r>
            <a:r>
              <a:rPr lang="en-US" dirty="0" smtClean="0"/>
              <a:t>, le </a:t>
            </a:r>
            <a:r>
              <a:rPr lang="en-US" dirty="0" err="1" smtClean="0"/>
              <a:t>Docteur</a:t>
            </a:r>
            <a:r>
              <a:rPr lang="en-US" dirty="0" smtClean="0"/>
              <a:t> Jeff Gray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 tout grand merci </a:t>
            </a:r>
            <a:r>
              <a:rPr lang="en-US" dirty="0" err="1" smtClean="0"/>
              <a:t>à</a:t>
            </a:r>
            <a:r>
              <a:rPr lang="en-US" dirty="0" smtClean="0"/>
              <a:t> Jake </a:t>
            </a:r>
            <a:r>
              <a:rPr lang="en-US" dirty="0" err="1" smtClean="0"/>
              <a:t>Trower</a:t>
            </a:r>
            <a:r>
              <a:rPr lang="en-US" dirty="0" smtClean="0"/>
              <a:t> pour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disponibilité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améliorer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pour les </a:t>
            </a:r>
            <a:r>
              <a:rPr lang="en-US" dirty="0" err="1" smtClean="0"/>
              <a:t>besoins</a:t>
            </a:r>
            <a:r>
              <a:rPr lang="en-US" dirty="0" smtClean="0"/>
              <a:t> du Devoxx4Kids.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toujours</a:t>
            </a:r>
            <a:r>
              <a:rPr lang="en-US" dirty="0" smtClean="0"/>
              <a:t> en phase de </a:t>
            </a:r>
            <a:r>
              <a:rPr lang="en-US" dirty="0" err="1" smtClean="0"/>
              <a:t>développement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Plus </a:t>
            </a:r>
            <a:r>
              <a:rPr lang="en-US" dirty="0" err="1" smtClean="0"/>
              <a:t>vous</a:t>
            </a:r>
            <a:r>
              <a:rPr lang="en-US" dirty="0" smtClean="0"/>
              <a:t> </a:t>
            </a:r>
            <a:r>
              <a:rPr lang="en-US" dirty="0" err="1" smtClean="0"/>
              <a:t>l’utiliserez</a:t>
            </a:r>
            <a:r>
              <a:rPr lang="en-US" dirty="0" smtClean="0"/>
              <a:t>, et plus </a:t>
            </a:r>
            <a:r>
              <a:rPr lang="en-US" dirty="0" err="1" smtClean="0"/>
              <a:t>l’université</a:t>
            </a:r>
            <a:r>
              <a:rPr lang="en-US" dirty="0" smtClean="0"/>
              <a:t> </a:t>
            </a:r>
            <a:r>
              <a:rPr lang="en-US" dirty="0" err="1" smtClean="0"/>
              <a:t>d’Alabama</a:t>
            </a:r>
            <a:r>
              <a:rPr lang="en-US" dirty="0" smtClean="0"/>
              <a:t> sera </a:t>
            </a:r>
            <a:r>
              <a:rPr lang="en-US" dirty="0" err="1" smtClean="0"/>
              <a:t>motivée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le </a:t>
            </a:r>
            <a:r>
              <a:rPr lang="en-US" dirty="0" err="1" smtClean="0"/>
              <a:t>maintenir</a:t>
            </a:r>
            <a:r>
              <a:rPr lang="en-US" dirty="0" smtClean="0"/>
              <a:t> et </a:t>
            </a:r>
            <a:r>
              <a:rPr lang="en-US" dirty="0" err="1" smtClean="0"/>
              <a:t>l’enrichir</a:t>
            </a:r>
            <a:r>
              <a:rPr lang="en-US" dirty="0" smtClean="0"/>
              <a:t> de </a:t>
            </a:r>
            <a:r>
              <a:rPr lang="en-US" dirty="0" err="1" smtClean="0"/>
              <a:t>nouvelles</a:t>
            </a:r>
            <a:r>
              <a:rPr lang="en-US" dirty="0" smtClean="0"/>
              <a:t> </a:t>
            </a:r>
            <a:r>
              <a:rPr lang="en-US" dirty="0" err="1" smtClean="0"/>
              <a:t>fonctionnalités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26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 boule </a:t>
            </a:r>
            <a:r>
              <a:rPr lang="en-US" dirty="0" err="1"/>
              <a:t>robotique</a:t>
            </a:r>
            <a:r>
              <a:rPr lang="en-US" dirty="0"/>
              <a:t>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b="1" dirty="0"/>
              <a:t>2.0</a:t>
            </a:r>
          </a:p>
          <a:p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Ordinateur</a:t>
            </a:r>
            <a:r>
              <a:rPr lang="en-US" dirty="0" smtClean="0"/>
              <a:t> Mac </a:t>
            </a:r>
            <a:r>
              <a:rPr lang="en-US" dirty="0" err="1" smtClean="0"/>
              <a:t>ou</a:t>
            </a:r>
            <a:r>
              <a:rPr lang="en-US" dirty="0" smtClean="0"/>
              <a:t> Windows (7 64 bits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supérieur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connexion</a:t>
            </a:r>
            <a:r>
              <a:rPr lang="en-US" dirty="0" smtClean="0"/>
              <a:t> Bluetooth 2.2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supérieur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4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L’environnement</a:t>
            </a:r>
            <a:r>
              <a:rPr lang="en-US" dirty="0" smtClean="0"/>
              <a:t> de </a:t>
            </a:r>
            <a:r>
              <a:rPr lang="en-US" dirty="0" err="1" smtClean="0"/>
              <a:t>développement</a:t>
            </a:r>
            <a:r>
              <a:rPr lang="en-US" dirty="0" smtClean="0"/>
              <a:t> </a:t>
            </a:r>
            <a:r>
              <a:rPr lang="en-US" dirty="0" err="1" smtClean="0"/>
              <a:t>visuel</a:t>
            </a:r>
            <a:r>
              <a:rPr lang="en-US" dirty="0" smtClean="0"/>
              <a:t> de </a:t>
            </a:r>
            <a:r>
              <a:rPr lang="en-US" dirty="0" err="1" smtClean="0"/>
              <a:t>Spherly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://github.com/jakeonaut/spherly-webclient/</a:t>
            </a:r>
            <a:r>
              <a:rPr lang="en-US" dirty="0" smtClean="0">
                <a:hlinkClick r:id="rId2"/>
              </a:rPr>
              <a:t>releases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requis</a:t>
            </a:r>
            <a:r>
              <a:rPr lang="en-US" dirty="0" smtClean="0"/>
              <a:t> pour </a:t>
            </a:r>
            <a:r>
              <a:rPr lang="en-US" dirty="0" err="1" smtClean="0"/>
              <a:t>communiquer</a:t>
            </a:r>
            <a:r>
              <a:rPr lang="en-US" dirty="0" smtClean="0"/>
              <a:t> avec </a:t>
            </a:r>
            <a:r>
              <a:rPr lang="en-US" dirty="0" err="1" smtClean="0"/>
              <a:t>Sphero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://github.com/jakeonaut/spherly-server-java/</a:t>
            </a:r>
            <a:r>
              <a:rPr lang="en-US" dirty="0" smtClean="0">
                <a:hlinkClick r:id="rId3"/>
              </a:rPr>
              <a:t>releases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/>
              <a:t>Un JRE </a:t>
            </a:r>
            <a:r>
              <a:rPr lang="en-US" dirty="0" smtClean="0"/>
              <a:t>7 (</a:t>
            </a:r>
            <a:r>
              <a:rPr lang="en-US" dirty="0"/>
              <a:t>Java Runtime </a:t>
            </a:r>
            <a:r>
              <a:rPr lang="en-US" dirty="0" smtClean="0"/>
              <a:t>Environment)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supérieur</a:t>
            </a:r>
            <a:r>
              <a:rPr lang="en-US" dirty="0" smtClean="0"/>
              <a:t>, </a:t>
            </a:r>
            <a:r>
              <a:rPr lang="en-US" dirty="0" err="1" smtClean="0"/>
              <a:t>requis</a:t>
            </a:r>
            <a:r>
              <a:rPr lang="en-US" dirty="0" smtClean="0"/>
              <a:t> par le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://www.java.com/fr/download/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L’environnement</a:t>
            </a:r>
            <a:r>
              <a:rPr lang="en-US" dirty="0" smtClean="0"/>
              <a:t> Python 2.x </a:t>
            </a:r>
            <a:r>
              <a:rPr lang="en-US" dirty="0" err="1" smtClean="0"/>
              <a:t>requit</a:t>
            </a:r>
            <a:r>
              <a:rPr lang="en-US" dirty="0" smtClean="0"/>
              <a:t> par </a:t>
            </a:r>
            <a:r>
              <a:rPr lang="en-US" dirty="0" err="1" smtClean="0"/>
              <a:t>l’environnement</a:t>
            </a:r>
            <a:r>
              <a:rPr lang="en-US" dirty="0" smtClean="0"/>
              <a:t> </a:t>
            </a:r>
            <a:r>
              <a:rPr lang="en-US" dirty="0" err="1" smtClean="0"/>
              <a:t>visuel</a:t>
            </a:r>
            <a:r>
              <a:rPr lang="en-US" dirty="0" smtClean="0"/>
              <a:t> de </a:t>
            </a:r>
            <a:r>
              <a:rPr lang="en-US" dirty="0" err="1" smtClean="0"/>
              <a:t>Spherly</a:t>
            </a:r>
            <a:r>
              <a:rPr lang="en-US" dirty="0" smtClean="0"/>
              <a:t>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://www.python.org/downloads/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 </a:t>
            </a:r>
            <a:r>
              <a:rPr lang="en-US" dirty="0" err="1" smtClean="0"/>
              <a:t>l’imagination</a:t>
            </a:r>
            <a:r>
              <a:rPr lang="en-US" dirty="0" smtClean="0"/>
              <a:t>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2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08529" y="1417638"/>
            <a:ext cx="3629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Prêt pour les missions ?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13" y="2000250"/>
            <a:ext cx="7620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Prise</a:t>
            </a:r>
            <a:r>
              <a:rPr lang="en-US" dirty="0" smtClean="0"/>
              <a:t> en 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Mission 1</a:t>
            </a:r>
            <a:r>
              <a:rPr lang="en-US" dirty="0" smtClean="0"/>
              <a:t>: </a:t>
            </a:r>
            <a:r>
              <a:rPr lang="en-US" dirty="0" err="1" smtClean="0"/>
              <a:t>Démarre</a:t>
            </a:r>
            <a:r>
              <a:rPr lang="en-US" dirty="0" smtClean="0"/>
              <a:t> le </a:t>
            </a:r>
            <a:r>
              <a:rPr lang="en-US" dirty="0" err="1" smtClean="0"/>
              <a:t>serveur</a:t>
            </a:r>
            <a:r>
              <a:rPr lang="en-US" dirty="0" smtClean="0"/>
              <a:t> de </a:t>
            </a:r>
            <a:r>
              <a:rPr lang="en-US" dirty="0" err="1" smtClean="0"/>
              <a:t>Spherly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Mission </a:t>
            </a:r>
            <a:r>
              <a:rPr lang="en-US" b="1" dirty="0"/>
              <a:t>2</a:t>
            </a:r>
            <a:r>
              <a:rPr lang="en-US" dirty="0" smtClean="0"/>
              <a:t>: </a:t>
            </a:r>
            <a:r>
              <a:rPr lang="en-US" dirty="0" err="1" smtClean="0"/>
              <a:t>Réveille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Mission </a:t>
            </a:r>
            <a:r>
              <a:rPr lang="en-US" b="1" dirty="0" smtClean="0"/>
              <a:t>3</a:t>
            </a:r>
            <a:r>
              <a:rPr lang="en-US" dirty="0" smtClean="0"/>
              <a:t>: </a:t>
            </a:r>
            <a:r>
              <a:rPr lang="en-US" dirty="0" err="1"/>
              <a:t>Démarre</a:t>
            </a:r>
            <a:r>
              <a:rPr lang="en-US" dirty="0"/>
              <a:t> </a:t>
            </a:r>
            <a:r>
              <a:rPr lang="en-US" dirty="0" err="1"/>
              <a:t>l’application</a:t>
            </a:r>
            <a:r>
              <a:rPr lang="en-US" dirty="0"/>
              <a:t> </a:t>
            </a:r>
            <a:r>
              <a:rPr lang="en-US" dirty="0" err="1"/>
              <a:t>Spherly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Mission 4</a:t>
            </a:r>
            <a:r>
              <a:rPr lang="en-US" dirty="0" smtClean="0"/>
              <a:t>: </a:t>
            </a:r>
            <a:r>
              <a:rPr lang="en-US" dirty="0" err="1" smtClean="0"/>
              <a:t>Connecte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1: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Démarre</a:t>
            </a:r>
            <a:r>
              <a:rPr lang="en-US" dirty="0" smtClean="0"/>
              <a:t> le </a:t>
            </a:r>
            <a:r>
              <a:rPr lang="en-US" dirty="0" err="1" smtClean="0"/>
              <a:t>serveur</a:t>
            </a:r>
            <a:r>
              <a:rPr lang="en-US" dirty="0" smtClean="0"/>
              <a:t> de </a:t>
            </a:r>
            <a:r>
              <a:rPr lang="en-US" dirty="0" err="1" smtClean="0"/>
              <a:t>Spherly</a:t>
            </a:r>
            <a:r>
              <a:rPr lang="en-US" dirty="0" smtClean="0"/>
              <a:t>.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un </a:t>
            </a:r>
            <a:r>
              <a:rPr lang="en-US" dirty="0" err="1" smtClean="0"/>
              <a:t>fichier</a:t>
            </a:r>
            <a:r>
              <a:rPr lang="en-US" dirty="0" smtClean="0"/>
              <a:t> avec </a:t>
            </a:r>
            <a:r>
              <a:rPr lang="en-US" dirty="0" err="1" smtClean="0"/>
              <a:t>l’extension</a:t>
            </a:r>
            <a:r>
              <a:rPr lang="en-US" dirty="0" smtClean="0"/>
              <a:t> JAR.</a:t>
            </a:r>
          </a:p>
          <a:p>
            <a:endParaRPr lang="en-US" dirty="0" smtClean="0"/>
          </a:p>
          <a:p>
            <a:r>
              <a:rPr lang="en-US" dirty="0" smtClean="0"/>
              <a:t>Sous Mac </a:t>
            </a:r>
            <a:r>
              <a:rPr lang="en-US" dirty="0" err="1" smtClean="0"/>
              <a:t>ou</a:t>
            </a:r>
            <a:r>
              <a:rPr lang="en-US" dirty="0" smtClean="0"/>
              <a:t> Windows,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cliquer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fichier</a:t>
            </a:r>
            <a:r>
              <a:rPr lang="en-US" dirty="0" smtClean="0"/>
              <a:t> pour le </a:t>
            </a:r>
            <a:r>
              <a:rPr lang="en-US" dirty="0" err="1" smtClean="0"/>
              <a:t>démarrer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1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quoi?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31" y="1489718"/>
            <a:ext cx="6004926" cy="45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4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1: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fenêtre</a:t>
            </a:r>
            <a:r>
              <a:rPr lang="en-US" dirty="0" smtClean="0"/>
              <a:t> avec le message </a:t>
            </a:r>
            <a:r>
              <a:rPr lang="en-US" dirty="0" err="1" smtClean="0"/>
              <a:t>suivant</a:t>
            </a:r>
            <a:r>
              <a:rPr lang="en-US" dirty="0" smtClean="0"/>
              <a:t>: “Server is up”: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863" y="2960864"/>
            <a:ext cx="3883384" cy="29617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4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1: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Il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temps de </a:t>
            </a:r>
            <a:r>
              <a:rPr lang="en-US" dirty="0" err="1" smtClean="0">
                <a:solidFill>
                  <a:srgbClr val="008000"/>
                </a:solidFill>
              </a:rPr>
              <a:t>réveiller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3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2: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Retire </a:t>
            </a:r>
            <a:r>
              <a:rPr lang="en-US" dirty="0" err="1" smtClean="0"/>
              <a:t>Sphero</a:t>
            </a:r>
            <a:r>
              <a:rPr lang="en-US" dirty="0" smtClean="0"/>
              <a:t> du </a:t>
            </a:r>
            <a:r>
              <a:rPr lang="en-US" dirty="0" err="1" smtClean="0"/>
              <a:t>chargeur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2592706"/>
            <a:ext cx="3048001" cy="29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2: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Tapote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pour le </a:t>
            </a:r>
            <a:r>
              <a:rPr lang="en-US" dirty="0" err="1" smtClean="0"/>
              <a:t>réveiller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08" y="2324160"/>
            <a:ext cx="3426792" cy="2913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272" y="3463861"/>
            <a:ext cx="3880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Tu</a:t>
            </a:r>
            <a:r>
              <a:rPr lang="en-US" sz="2400" dirty="0" smtClean="0"/>
              <a:t> </a:t>
            </a:r>
            <a:r>
              <a:rPr lang="en-US" sz="2400" dirty="0" err="1" smtClean="0"/>
              <a:t>peux</a:t>
            </a:r>
            <a:r>
              <a:rPr lang="en-US" sz="2400" dirty="0" smtClean="0"/>
              <a:t> </a:t>
            </a:r>
            <a:r>
              <a:rPr lang="en-US" sz="2400" dirty="0" err="1" smtClean="0"/>
              <a:t>aussi</a:t>
            </a:r>
            <a:r>
              <a:rPr lang="en-US" sz="2400" dirty="0" smtClean="0"/>
              <a:t> </a:t>
            </a:r>
            <a:r>
              <a:rPr lang="en-US" sz="2400" dirty="0" err="1" smtClean="0"/>
              <a:t>secouer</a:t>
            </a:r>
            <a:r>
              <a:rPr lang="en-US" sz="2400" dirty="0" smtClean="0"/>
              <a:t> </a:t>
            </a:r>
            <a:r>
              <a:rPr lang="en-US" sz="2400" dirty="0" err="1" smtClean="0"/>
              <a:t>Sphero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pour le </a:t>
            </a:r>
            <a:r>
              <a:rPr lang="en-US" sz="2400" dirty="0" err="1" smtClean="0"/>
              <a:t>réveiller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505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2: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réveillé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clignote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53" y="2514240"/>
            <a:ext cx="2645684" cy="27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2: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Avant </a:t>
            </a:r>
            <a:r>
              <a:rPr lang="en-US" dirty="0" err="1" smtClean="0"/>
              <a:t>utiliser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 avec </a:t>
            </a:r>
            <a:r>
              <a:rPr lang="en-US" dirty="0" err="1" smtClean="0"/>
              <a:t>Spherly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l’associer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ton </a:t>
            </a:r>
            <a:r>
              <a:rPr lang="en-US" dirty="0" err="1" smtClean="0"/>
              <a:t>ordinateur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Pour </a:t>
            </a:r>
            <a:r>
              <a:rPr lang="en-US" dirty="0" err="1" smtClean="0"/>
              <a:t>cela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faut</a:t>
            </a:r>
            <a:r>
              <a:rPr lang="en-US" dirty="0" smtClean="0"/>
              <a:t> </a:t>
            </a:r>
            <a:r>
              <a:rPr lang="en-US" dirty="0" err="1" smtClean="0"/>
              <a:t>associer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</a:t>
            </a:r>
            <a:r>
              <a:rPr lang="en-US" dirty="0" err="1" smtClean="0"/>
              <a:t>liste</a:t>
            </a:r>
            <a:r>
              <a:rPr lang="en-US" dirty="0" smtClean="0"/>
              <a:t> des </a:t>
            </a:r>
            <a:r>
              <a:rPr lang="en-US" dirty="0" err="1" smtClean="0"/>
              <a:t>périphériques</a:t>
            </a:r>
            <a:r>
              <a:rPr lang="en-US" dirty="0" smtClean="0"/>
              <a:t> Bluetooth </a:t>
            </a:r>
            <a:r>
              <a:rPr lang="en-US" dirty="0" err="1" smtClean="0"/>
              <a:t>reconnus</a:t>
            </a:r>
            <a:r>
              <a:rPr lang="en-US" dirty="0" smtClean="0"/>
              <a:t> par ton </a:t>
            </a:r>
            <a:r>
              <a:rPr lang="en-US" dirty="0" err="1" smtClean="0"/>
              <a:t>ordinateur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varie</a:t>
            </a:r>
            <a:r>
              <a:rPr lang="en-US" dirty="0" smtClean="0"/>
              <a:t> en </a:t>
            </a:r>
            <a:r>
              <a:rPr lang="en-US" dirty="0" err="1" smtClean="0"/>
              <a:t>fonction</a:t>
            </a:r>
            <a:r>
              <a:rPr lang="en-US" dirty="0" smtClean="0"/>
              <a:t> de ton </a:t>
            </a:r>
            <a:r>
              <a:rPr lang="en-US" dirty="0" err="1" smtClean="0"/>
              <a:t>système</a:t>
            </a:r>
            <a:r>
              <a:rPr lang="en-US" dirty="0" smtClean="0"/>
              <a:t> (Mac, Windows, Linux).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2: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Sur ton </a:t>
            </a:r>
            <a:r>
              <a:rPr lang="en-US" dirty="0" err="1" smtClean="0"/>
              <a:t>ordinateur</a:t>
            </a:r>
            <a:r>
              <a:rPr lang="en-US" dirty="0" smtClean="0"/>
              <a:t>, </a:t>
            </a:r>
            <a:r>
              <a:rPr lang="en-US" dirty="0" err="1" smtClean="0"/>
              <a:t>recherche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icône</a:t>
            </a:r>
            <a:r>
              <a:rPr lang="en-US" dirty="0" smtClean="0"/>
              <a:t> </a:t>
            </a:r>
            <a:r>
              <a:rPr lang="en-US" dirty="0" err="1" smtClean="0"/>
              <a:t>semblable</a:t>
            </a:r>
            <a:r>
              <a:rPr lang="en-US" dirty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 smtClean="0"/>
              <a:t>: </a:t>
            </a:r>
          </a:p>
          <a:p>
            <a:endParaRPr lang="en-US" dirty="0"/>
          </a:p>
          <a:p>
            <a:r>
              <a:rPr lang="en-US" dirty="0" err="1" smtClean="0"/>
              <a:t>Ensuite</a:t>
            </a:r>
            <a:r>
              <a:rPr lang="en-US" dirty="0" smtClean="0"/>
              <a:t>, </a:t>
            </a:r>
            <a:r>
              <a:rPr lang="en-US" dirty="0" err="1" smtClean="0"/>
              <a:t>recherche</a:t>
            </a:r>
            <a:r>
              <a:rPr lang="en-US" dirty="0" smtClean="0"/>
              <a:t> </a:t>
            </a:r>
            <a:r>
              <a:rPr lang="en-US" dirty="0" err="1" smtClean="0"/>
              <a:t>l’option</a:t>
            </a:r>
            <a:r>
              <a:rPr lang="en-US" dirty="0" smtClean="0"/>
              <a:t> </a:t>
            </a:r>
            <a:r>
              <a:rPr lang="en-US" dirty="0" err="1" smtClean="0"/>
              <a:t>d’ajout</a:t>
            </a:r>
            <a:r>
              <a:rPr lang="en-US" dirty="0" smtClean="0"/>
              <a:t> d’un </a:t>
            </a:r>
            <a:r>
              <a:rPr lang="en-US" dirty="0" err="1" smtClean="0"/>
              <a:t>périphérique</a:t>
            </a:r>
            <a:r>
              <a:rPr lang="en-US" dirty="0" smtClean="0"/>
              <a:t> Bluetooth. </a:t>
            </a:r>
            <a:r>
              <a:rPr lang="en-US" dirty="0" err="1" smtClean="0"/>
              <a:t>N’oublie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réveillé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Lorsque</a:t>
            </a:r>
            <a:r>
              <a:rPr lang="en-US" dirty="0" smtClean="0"/>
              <a:t> ton </a:t>
            </a:r>
            <a:r>
              <a:rPr lang="en-US" dirty="0" err="1" smtClean="0"/>
              <a:t>ordinateur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l’associer</a:t>
            </a:r>
            <a:r>
              <a:rPr lang="en-US" dirty="0" smtClean="0"/>
              <a:t> (</a:t>
            </a:r>
            <a:r>
              <a:rPr lang="en-US" dirty="0" err="1" smtClean="0"/>
              <a:t>pairer</a:t>
            </a:r>
            <a:r>
              <a:rPr lang="en-US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4294678" y="2081020"/>
            <a:ext cx="373011" cy="5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8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2: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a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autonomie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heure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Pour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permettre</a:t>
            </a:r>
            <a:r>
              <a:rPr lang="en-US" dirty="0" smtClean="0"/>
              <a:t> de faire les missions,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recharger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terminé</a:t>
            </a:r>
            <a:r>
              <a:rPr lang="en-US" dirty="0" smtClean="0"/>
              <a:t> de tester ton </a:t>
            </a:r>
            <a:r>
              <a:rPr lang="en-US" dirty="0" err="1" smtClean="0"/>
              <a:t>programme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93" y="3768881"/>
            <a:ext cx="2528455" cy="2143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1705" y="4233272"/>
            <a:ext cx="337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</a:t>
            </a:r>
            <a:r>
              <a:rPr lang="en-US" dirty="0" err="1" smtClean="0"/>
              <a:t>Repère</a:t>
            </a:r>
            <a:r>
              <a:rPr lang="en-US" dirty="0" smtClean="0"/>
              <a:t> la </a:t>
            </a:r>
            <a:r>
              <a:rPr lang="en-US" dirty="0" err="1" smtClean="0"/>
              <a:t>partie</a:t>
            </a:r>
            <a:r>
              <a:rPr lang="en-US" dirty="0" smtClean="0"/>
              <a:t> la plus </a:t>
            </a:r>
            <a:r>
              <a:rPr lang="en-US" dirty="0" err="1" smtClean="0"/>
              <a:t>lourde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45848" y="4831944"/>
            <a:ext cx="284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) </a:t>
            </a:r>
            <a:r>
              <a:rPr lang="en-US" dirty="0" err="1" smtClean="0"/>
              <a:t>Dépose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chargeur</a:t>
            </a:r>
            <a:r>
              <a:rPr lang="en-US" dirty="0"/>
              <a:t>.</a:t>
            </a:r>
            <a:r>
              <a:rPr lang="en-US" dirty="0" smtClean="0"/>
              <a:t> La </a:t>
            </a:r>
            <a:r>
              <a:rPr lang="en-US" dirty="0" err="1" smtClean="0"/>
              <a:t>partie</a:t>
            </a:r>
            <a:r>
              <a:rPr lang="en-US" dirty="0" smtClean="0"/>
              <a:t> la plus </a:t>
            </a:r>
            <a:r>
              <a:rPr lang="en-US" dirty="0" err="1" smtClean="0"/>
              <a:t>lourde</a:t>
            </a:r>
            <a:r>
              <a:rPr lang="en-US" dirty="0" smtClean="0"/>
              <a:t> </a:t>
            </a:r>
            <a:r>
              <a:rPr lang="en-US" dirty="0" err="1" smtClean="0"/>
              <a:t>dirigée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le bas.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8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2: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2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démarrer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Spherly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4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3: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Pour </a:t>
            </a:r>
            <a:r>
              <a:rPr lang="en-US" dirty="0" err="1" smtClean="0"/>
              <a:t>développer</a:t>
            </a:r>
            <a:r>
              <a:rPr lang="en-US" dirty="0" smtClean="0"/>
              <a:t> avec </a:t>
            </a:r>
            <a:r>
              <a:rPr lang="en-US" dirty="0" err="1" smtClean="0"/>
              <a:t>Spherly</a:t>
            </a:r>
            <a:r>
              <a:rPr lang="en-US" dirty="0" smtClean="0"/>
              <a:t>, nous </a:t>
            </a:r>
            <a:r>
              <a:rPr lang="en-US" dirty="0" err="1" smtClean="0"/>
              <a:t>allons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</a:t>
            </a:r>
            <a:r>
              <a:rPr lang="en-US" dirty="0" err="1" smtClean="0"/>
              <a:t>besoin</a:t>
            </a:r>
            <a:r>
              <a:rPr lang="en-US" dirty="0" smtClean="0"/>
              <a:t> d’un </a:t>
            </a:r>
            <a:r>
              <a:rPr lang="en-US" dirty="0" err="1" smtClean="0"/>
              <a:t>navigateur</a:t>
            </a:r>
            <a:r>
              <a:rPr lang="en-US" dirty="0"/>
              <a:t> </a:t>
            </a:r>
            <a:r>
              <a:rPr lang="en-US" dirty="0" err="1" smtClean="0"/>
              <a:t>tel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Chrome.</a:t>
            </a:r>
          </a:p>
          <a:p>
            <a:r>
              <a:rPr lang="en-US" dirty="0" smtClean="0"/>
              <a:t>Pour </a:t>
            </a:r>
            <a:r>
              <a:rPr lang="en-US" dirty="0" err="1" smtClean="0"/>
              <a:t>cela</a:t>
            </a:r>
            <a:r>
              <a:rPr lang="en-US" dirty="0" smtClean="0"/>
              <a:t>, nous </a:t>
            </a:r>
            <a:r>
              <a:rPr lang="en-US" dirty="0" err="1" smtClean="0"/>
              <a:t>allon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lang="en-US" dirty="0" err="1" smtClean="0"/>
              <a:t>démarrer</a:t>
            </a:r>
            <a:r>
              <a:rPr lang="en-US" dirty="0" smtClean="0"/>
              <a:t> un mini </a:t>
            </a:r>
            <a:r>
              <a:rPr lang="en-US" dirty="0" err="1" smtClean="0"/>
              <a:t>serveur</a:t>
            </a:r>
            <a:r>
              <a:rPr lang="en-US" dirty="0" smtClean="0"/>
              <a:t> Web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l’aide</a:t>
            </a:r>
            <a:r>
              <a:rPr lang="en-US" dirty="0" smtClean="0"/>
              <a:t> de Python.</a:t>
            </a:r>
          </a:p>
          <a:p>
            <a:r>
              <a:rPr lang="en-US" dirty="0" err="1" smtClean="0"/>
              <a:t>Ce</a:t>
            </a:r>
            <a:r>
              <a:rPr lang="en-US" dirty="0" smtClean="0"/>
              <a:t> mini-</a:t>
            </a:r>
            <a:r>
              <a:rPr lang="en-US" dirty="0" err="1" smtClean="0"/>
              <a:t>serveur</a:t>
            </a:r>
            <a:r>
              <a:rPr lang="en-US" dirty="0" smtClean="0"/>
              <a:t> Web </a:t>
            </a:r>
            <a:r>
              <a:rPr lang="en-US" dirty="0" err="1" smtClean="0"/>
              <a:t>est</a:t>
            </a:r>
            <a:r>
              <a:rPr lang="en-US" dirty="0" smtClean="0"/>
              <a:t> utile pour </a:t>
            </a:r>
            <a:r>
              <a:rPr lang="en-US" dirty="0" err="1" smtClean="0"/>
              <a:t>bénéficier</a:t>
            </a:r>
            <a:r>
              <a:rPr lang="en-US" dirty="0" smtClean="0"/>
              <a:t> du </a:t>
            </a:r>
            <a:r>
              <a:rPr lang="en-US" dirty="0" err="1" smtClean="0"/>
              <a:t>changement</a:t>
            </a:r>
            <a:r>
              <a:rPr lang="en-US" dirty="0" smtClean="0"/>
              <a:t> de langue (</a:t>
            </a:r>
            <a:r>
              <a:rPr lang="en-US" dirty="0" err="1" smtClean="0"/>
              <a:t>anglais</a:t>
            </a:r>
            <a:r>
              <a:rPr lang="en-US" dirty="0" smtClean="0"/>
              <a:t>, </a:t>
            </a:r>
            <a:r>
              <a:rPr lang="en-US" dirty="0" err="1" smtClean="0"/>
              <a:t>français</a:t>
            </a:r>
            <a:r>
              <a:rPr lang="en-US" dirty="0" smtClean="0"/>
              <a:t>) de </a:t>
            </a:r>
            <a:r>
              <a:rPr lang="en-US" dirty="0" err="1" smtClean="0"/>
              <a:t>l’interface</a:t>
            </a:r>
            <a:r>
              <a:rPr lang="en-US" dirty="0"/>
              <a:t> </a:t>
            </a:r>
            <a:r>
              <a:rPr lang="en-US" dirty="0" err="1" smtClean="0"/>
              <a:t>utilisateur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1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quoi?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41" y="1893359"/>
            <a:ext cx="3463595" cy="34635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2776" y="5450618"/>
            <a:ext cx="415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www.gosphero.com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/sphero-2-0/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66912" y="1600200"/>
            <a:ext cx="411988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Robot </a:t>
            </a:r>
            <a:r>
              <a:rPr lang="en-US" sz="2400" dirty="0" err="1" smtClean="0"/>
              <a:t>sphérique</a:t>
            </a:r>
            <a:endParaRPr lang="en-US" sz="2400" dirty="0" smtClean="0"/>
          </a:p>
          <a:p>
            <a:r>
              <a:rPr lang="en-US" sz="2400" dirty="0" err="1" smtClean="0"/>
              <a:t>Roule</a:t>
            </a:r>
            <a:r>
              <a:rPr lang="en-US" sz="2400" dirty="0" smtClean="0"/>
              <a:t> </a:t>
            </a:r>
            <a:r>
              <a:rPr lang="en-US" sz="2400" dirty="0" err="1" smtClean="0"/>
              <a:t>dans</a:t>
            </a:r>
            <a:r>
              <a:rPr lang="en-US" sz="2400" dirty="0" smtClean="0"/>
              <a:t> </a:t>
            </a:r>
            <a:r>
              <a:rPr lang="en-US" sz="2400" dirty="0" err="1" smtClean="0"/>
              <a:t>tous</a:t>
            </a:r>
            <a:r>
              <a:rPr lang="en-US" sz="2400" dirty="0" smtClean="0"/>
              <a:t> les </a:t>
            </a:r>
            <a:r>
              <a:rPr lang="en-US" sz="2400" dirty="0" err="1" smtClean="0"/>
              <a:t>sens</a:t>
            </a:r>
            <a:endParaRPr lang="en-US" sz="2400" dirty="0" smtClean="0"/>
          </a:p>
          <a:p>
            <a:r>
              <a:rPr lang="en-US" sz="2400" dirty="0" smtClean="0"/>
              <a:t>Change de </a:t>
            </a:r>
            <a:r>
              <a:rPr lang="en-US" sz="2400" dirty="0" err="1" smtClean="0"/>
              <a:t>vitesse</a:t>
            </a:r>
            <a:endParaRPr lang="en-US" sz="2400" dirty="0" smtClean="0"/>
          </a:p>
          <a:p>
            <a:r>
              <a:rPr lang="en-US" sz="2400" dirty="0" smtClean="0"/>
              <a:t>Change de </a:t>
            </a:r>
            <a:r>
              <a:rPr lang="en-US" sz="2400" dirty="0" err="1" smtClean="0"/>
              <a:t>couleur</a:t>
            </a:r>
            <a:endParaRPr lang="en-US" sz="2400" dirty="0" smtClean="0"/>
          </a:p>
          <a:p>
            <a:r>
              <a:rPr lang="en-US" sz="2400" dirty="0" err="1" smtClean="0"/>
              <a:t>Détecte</a:t>
            </a:r>
            <a:r>
              <a:rPr lang="en-US" sz="2400" dirty="0" smtClean="0"/>
              <a:t> les collisions</a:t>
            </a:r>
          </a:p>
          <a:p>
            <a:r>
              <a:rPr lang="en-US" sz="2400" dirty="0" err="1" smtClean="0"/>
              <a:t>Peut</a:t>
            </a:r>
            <a:r>
              <a:rPr lang="en-US" sz="2400" dirty="0" smtClean="0"/>
              <a:t> </a:t>
            </a:r>
            <a:r>
              <a:rPr lang="en-US" sz="2400" dirty="0" err="1" smtClean="0"/>
              <a:t>atteindre</a:t>
            </a:r>
            <a:r>
              <a:rPr lang="en-US" sz="2400" dirty="0" smtClean="0"/>
              <a:t> 7 km/h !</a:t>
            </a:r>
          </a:p>
          <a:p>
            <a:r>
              <a:rPr lang="en-US" sz="2400" dirty="0" smtClean="0"/>
              <a:t>Se </a:t>
            </a:r>
            <a:r>
              <a:rPr lang="en-US" sz="2400" dirty="0" err="1" smtClean="0"/>
              <a:t>commande</a:t>
            </a:r>
            <a:r>
              <a:rPr lang="en-US" sz="2400" dirty="0" smtClean="0"/>
              <a:t> </a:t>
            </a:r>
            <a:r>
              <a:rPr lang="en-US" sz="2400" dirty="0" err="1" smtClean="0"/>
              <a:t>à</a:t>
            </a:r>
            <a:r>
              <a:rPr lang="en-US" sz="2400" dirty="0" smtClean="0"/>
              <a:t> distance</a:t>
            </a:r>
          </a:p>
          <a:p>
            <a:r>
              <a:rPr lang="en-US" sz="2400" dirty="0" err="1" smtClean="0"/>
              <a:t>Peut</a:t>
            </a:r>
            <a:r>
              <a:rPr lang="en-US" sz="2400" dirty="0" smtClean="0"/>
              <a:t> </a:t>
            </a:r>
            <a:r>
              <a:rPr lang="en-US" sz="2400" dirty="0" err="1" smtClean="0"/>
              <a:t>flotter</a:t>
            </a:r>
            <a:r>
              <a:rPr lang="en-US" sz="2400" dirty="0" smtClean="0"/>
              <a:t> </a:t>
            </a:r>
            <a:r>
              <a:rPr lang="en-US" sz="2400" dirty="0" err="1"/>
              <a:t>sur</a:t>
            </a:r>
            <a:r>
              <a:rPr lang="en-US" sz="2400" dirty="0"/>
              <a:t> </a:t>
            </a:r>
            <a:r>
              <a:rPr lang="en-US" sz="2400" dirty="0" err="1"/>
              <a:t>l’eau</a:t>
            </a: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483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3: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Rends-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dossier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lequel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installé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lvl="1"/>
            <a:r>
              <a:rPr lang="en-US" dirty="0" smtClean="0"/>
              <a:t>Sous Windows,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cliquer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fichier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webclient.py</a:t>
            </a:r>
            <a:r>
              <a:rPr lang="en-US" dirty="0" smtClean="0"/>
              <a:t>”. </a:t>
            </a:r>
            <a:r>
              <a:rPr lang="en-US" dirty="0" err="1" smtClean="0"/>
              <a:t>Celui</a:t>
            </a:r>
            <a:r>
              <a:rPr lang="en-US" dirty="0" smtClean="0"/>
              <a:t>-ci </a:t>
            </a:r>
            <a:r>
              <a:rPr lang="en-US" dirty="0" err="1" smtClean="0"/>
              <a:t>démarrera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ton </a:t>
            </a:r>
            <a:r>
              <a:rPr lang="en-US" dirty="0" err="1" smtClean="0"/>
              <a:t>navigateur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Sous Mac, </a:t>
            </a:r>
            <a:r>
              <a:rPr lang="en-US" dirty="0" err="1" smtClean="0"/>
              <a:t>ouvre</a:t>
            </a:r>
            <a:r>
              <a:rPr lang="en-US" dirty="0" smtClean="0"/>
              <a:t> un Terminal et </a:t>
            </a:r>
            <a:r>
              <a:rPr lang="en-US" dirty="0" err="1" smtClean="0"/>
              <a:t>exécute</a:t>
            </a:r>
            <a:r>
              <a:rPr lang="en-US" dirty="0" smtClean="0"/>
              <a:t> la </a:t>
            </a:r>
            <a:r>
              <a:rPr lang="en-US" dirty="0" err="1" smtClean="0"/>
              <a:t>commande</a:t>
            </a:r>
            <a:r>
              <a:rPr lang="en-US" dirty="0" smtClean="0"/>
              <a:t> </a:t>
            </a:r>
            <a:r>
              <a:rPr lang="en-US" dirty="0" err="1" smtClean="0"/>
              <a:t>suivante</a:t>
            </a:r>
            <a:r>
              <a:rPr lang="en-US" dirty="0" smtClean="0"/>
              <a:t> (la </a:t>
            </a:r>
            <a:r>
              <a:rPr lang="en-US" dirty="0" err="1" smtClean="0"/>
              <a:t>commande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changer en </a:t>
            </a:r>
            <a:r>
              <a:rPr lang="en-US" dirty="0" err="1" smtClean="0"/>
              <a:t>fonction</a:t>
            </a:r>
            <a:r>
              <a:rPr lang="en-US" dirty="0" smtClean="0"/>
              <a:t> de la version de Python </a:t>
            </a:r>
            <a:r>
              <a:rPr lang="en-US" dirty="0" err="1" smtClean="0"/>
              <a:t>installée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ton </a:t>
            </a:r>
            <a:r>
              <a:rPr lang="en-US" dirty="0" err="1" smtClean="0"/>
              <a:t>ordinateur</a:t>
            </a:r>
            <a:r>
              <a:rPr lang="en-US" dirty="0" smtClean="0"/>
              <a:t>):</a:t>
            </a:r>
          </a:p>
          <a:p>
            <a:pPr lvl="2"/>
            <a:r>
              <a:rPr lang="en-US" dirty="0" smtClean="0"/>
              <a:t>p</a:t>
            </a:r>
            <a:r>
              <a:rPr lang="en-US" dirty="0" smtClean="0"/>
              <a:t>ython –m </a:t>
            </a:r>
            <a:r>
              <a:rPr lang="en-US" dirty="0" err="1" smtClean="0"/>
              <a:t>SimpleHTTPServer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err="1" smtClean="0"/>
              <a:t>Dans</a:t>
            </a:r>
            <a:r>
              <a:rPr lang="en-US" dirty="0" smtClean="0"/>
              <a:t> ton </a:t>
            </a:r>
            <a:r>
              <a:rPr lang="en-US" dirty="0" err="1" smtClean="0"/>
              <a:t>navigateur</a:t>
            </a:r>
            <a:r>
              <a:rPr lang="en-US" dirty="0" smtClean="0"/>
              <a:t>, entre </a:t>
            </a:r>
            <a:r>
              <a:rPr lang="en-US" dirty="0" err="1" smtClean="0"/>
              <a:t>l’adresse</a:t>
            </a:r>
            <a:r>
              <a:rPr lang="en-US" dirty="0" smtClean="0"/>
              <a:t> </a:t>
            </a:r>
            <a:r>
              <a:rPr lang="en-US" dirty="0" err="1" smtClean="0"/>
              <a:t>suivante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http://localhost:8000/run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8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3: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la page de </a:t>
            </a:r>
            <a:r>
              <a:rPr lang="en-US" dirty="0" err="1" smtClean="0"/>
              <a:t>Spherly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94" y="2165158"/>
            <a:ext cx="5980545" cy="39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3: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changer la langue 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la </a:t>
            </a:r>
            <a:r>
              <a:rPr lang="en-US" dirty="0" err="1" smtClean="0"/>
              <a:t>liste</a:t>
            </a:r>
            <a:r>
              <a:rPr lang="en-US" dirty="0" smtClean="0"/>
              <a:t> qui se </a:t>
            </a:r>
            <a:r>
              <a:rPr lang="en-US" dirty="0" err="1" smtClean="0"/>
              <a:t>trouve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coin </a:t>
            </a:r>
            <a:r>
              <a:rPr lang="en-US" dirty="0" err="1" smtClean="0"/>
              <a:t>supérieur</a:t>
            </a:r>
            <a:r>
              <a:rPr lang="en-US" dirty="0" smtClean="0"/>
              <a:t> </a:t>
            </a:r>
            <a:r>
              <a:rPr lang="en-US" dirty="0" err="1" smtClean="0"/>
              <a:t>droit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21" y="3429000"/>
            <a:ext cx="1905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2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3: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Blockly</a:t>
            </a:r>
            <a:r>
              <a:rPr lang="en-US" dirty="0" smtClean="0"/>
              <a:t>, un </a:t>
            </a:r>
            <a:r>
              <a:rPr lang="en-US" dirty="0" err="1" smtClean="0"/>
              <a:t>programme</a:t>
            </a:r>
            <a:r>
              <a:rPr lang="en-US" dirty="0" smtClean="0"/>
              <a:t>  qui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Scratch.</a:t>
            </a:r>
          </a:p>
          <a:p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composé</a:t>
            </a:r>
            <a:r>
              <a:rPr lang="en-US" dirty="0" smtClean="0"/>
              <a:t> de blocs qui </a:t>
            </a:r>
            <a:r>
              <a:rPr lang="en-US" dirty="0" err="1" smtClean="0"/>
              <a:t>s’emboîtent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Chaque</a:t>
            </a:r>
            <a:r>
              <a:rPr lang="en-US" dirty="0" smtClean="0"/>
              <a:t> bloc a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précise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3: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13974" y="2220667"/>
            <a:ext cx="333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Récupère</a:t>
            </a:r>
            <a:r>
              <a:rPr lang="en-US" dirty="0" smtClean="0"/>
              <a:t> </a:t>
            </a:r>
            <a:r>
              <a:rPr lang="en-US" dirty="0" err="1" smtClean="0"/>
              <a:t>l’adresse</a:t>
            </a:r>
            <a:r>
              <a:rPr lang="en-US" dirty="0" smtClean="0"/>
              <a:t> de ton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13974" y="2936586"/>
            <a:ext cx="257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 </a:t>
            </a:r>
            <a:r>
              <a:rPr lang="en-US" dirty="0" err="1"/>
              <a:t>c</a:t>
            </a:r>
            <a:r>
              <a:rPr lang="en-US" dirty="0" err="1" smtClean="0"/>
              <a:t>onnecte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13974" y="3599340"/>
            <a:ext cx="293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 </a:t>
            </a:r>
            <a:r>
              <a:rPr lang="en-US" dirty="0" err="1" smtClean="0"/>
              <a:t>déconnecte</a:t>
            </a:r>
            <a:r>
              <a:rPr lang="en-US" dirty="0" smtClean="0"/>
              <a:t> de ton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13974" y="443279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Endort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et se </a:t>
            </a:r>
            <a:r>
              <a:rPr lang="en-US" dirty="0" err="1" smtClean="0"/>
              <a:t>déconnecte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13974" y="5382391"/>
            <a:ext cx="50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Calibre</a:t>
            </a:r>
            <a:r>
              <a:rPr lang="en-US" dirty="0" smtClean="0"/>
              <a:t> le </a:t>
            </a:r>
            <a:r>
              <a:rPr lang="en-US" dirty="0" err="1" smtClean="0"/>
              <a:t>Sphero</a:t>
            </a:r>
            <a:r>
              <a:rPr lang="en-US" dirty="0" smtClean="0"/>
              <a:t> pour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choisisses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direction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0129" y="1417638"/>
            <a:ext cx="817666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latin typeface="Comic Sans MS"/>
                <a:cs typeface="Comic Sans MS"/>
              </a:rPr>
              <a:t>Quelques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>
                <a:latin typeface="Comic Sans MS"/>
                <a:cs typeface="Comic Sans MS"/>
              </a:rPr>
              <a:t>fonctionnalités</a:t>
            </a:r>
            <a:r>
              <a:rPr lang="en-US" sz="3200" dirty="0">
                <a:latin typeface="Comic Sans MS"/>
                <a:cs typeface="Comic Sans MS"/>
              </a:rPr>
              <a:t> de </a:t>
            </a:r>
            <a:r>
              <a:rPr lang="en-US" sz="3200" dirty="0" err="1" smtClean="0">
                <a:latin typeface="Comic Sans MS"/>
                <a:cs typeface="Comic Sans MS"/>
              </a:rPr>
              <a:t>Spherly</a:t>
            </a:r>
            <a:r>
              <a:rPr lang="en-US" sz="3200" dirty="0" smtClean="0">
                <a:latin typeface="Comic Sans MS"/>
                <a:cs typeface="Comic Sans MS"/>
              </a:rPr>
              <a:t>:</a:t>
            </a:r>
            <a:endParaRPr lang="en-US" sz="3200" dirty="0">
              <a:latin typeface="Comic Sans MS"/>
              <a:cs typeface="Comic Sans M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0" y="2153997"/>
            <a:ext cx="23876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29" y="2875011"/>
            <a:ext cx="1282700" cy="533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0" y="3644175"/>
            <a:ext cx="1460500" cy="482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0" y="4427843"/>
            <a:ext cx="1574800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30" y="5362044"/>
            <a:ext cx="1016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3: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64799" y="1704991"/>
            <a:ext cx="366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Exécute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4799" y="2359335"/>
            <a:ext cx="231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Arrête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2678" y="3090257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Ouvrir</a:t>
            </a:r>
            <a:r>
              <a:rPr lang="en-US" dirty="0" smtClean="0"/>
              <a:t> un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existant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2678" y="3704401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Sauver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 smtClean="0"/>
              <a:t> en </a:t>
            </a:r>
            <a:r>
              <a:rPr lang="en-US" dirty="0" err="1" smtClean="0"/>
              <a:t>cours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0" y="1704991"/>
            <a:ext cx="24765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30" y="2359335"/>
            <a:ext cx="939800" cy="50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0" y="2977252"/>
            <a:ext cx="1739900" cy="520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30" y="3635067"/>
            <a:ext cx="1308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3: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81190" y="1704991"/>
            <a:ext cx="61290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Chaque</a:t>
            </a:r>
            <a:r>
              <a:rPr lang="en-US" dirty="0" smtClean="0"/>
              <a:t> menu </a:t>
            </a:r>
            <a:r>
              <a:rPr lang="en-US" dirty="0" err="1" smtClean="0"/>
              <a:t>contient</a:t>
            </a:r>
            <a:r>
              <a:rPr lang="en-US" dirty="0" smtClean="0"/>
              <a:t> des blocs pour programmer ton </a:t>
            </a:r>
            <a:r>
              <a:rPr lang="en-US" dirty="0" err="1" smtClean="0"/>
              <a:t>Sphero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Changer la </a:t>
            </a:r>
            <a:r>
              <a:rPr lang="en-US" dirty="0" err="1" smtClean="0"/>
              <a:t>couleur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Avancer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Reculer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Tourner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S’arrêter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Calibrer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Attendre</a:t>
            </a:r>
            <a:r>
              <a:rPr lang="en-US" dirty="0" smtClean="0"/>
              <a:t> </a:t>
            </a:r>
            <a:r>
              <a:rPr lang="en-US" dirty="0" err="1" smtClean="0"/>
              <a:t>quelques</a:t>
            </a:r>
            <a:r>
              <a:rPr lang="en-US" dirty="0" smtClean="0"/>
              <a:t> </a:t>
            </a:r>
            <a:r>
              <a:rPr lang="en-US" dirty="0" err="1" smtClean="0"/>
              <a:t>secondes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Aller</a:t>
            </a:r>
            <a:r>
              <a:rPr lang="en-US" dirty="0" smtClean="0"/>
              <a:t> plus </a:t>
            </a:r>
            <a:r>
              <a:rPr lang="en-US" dirty="0" err="1" smtClean="0"/>
              <a:t>vite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moins</a:t>
            </a:r>
            <a:r>
              <a:rPr lang="en-US" dirty="0" smtClean="0"/>
              <a:t> </a:t>
            </a:r>
            <a:r>
              <a:rPr lang="en-US" dirty="0" err="1" smtClean="0"/>
              <a:t>vite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Faire des </a:t>
            </a:r>
            <a:r>
              <a:rPr lang="en-US" dirty="0" err="1" smtClean="0"/>
              <a:t>boucles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Comparer des </a:t>
            </a:r>
            <a:r>
              <a:rPr lang="en-US" dirty="0" err="1" smtClean="0"/>
              <a:t>valeurs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Écrire</a:t>
            </a:r>
            <a:r>
              <a:rPr lang="en-US" dirty="0" smtClean="0"/>
              <a:t> des </a:t>
            </a:r>
            <a:r>
              <a:rPr lang="en-US" dirty="0" err="1" smtClean="0"/>
              <a:t>fonctions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On </a:t>
            </a:r>
            <a:r>
              <a:rPr lang="en-US" dirty="0" err="1" smtClean="0"/>
              <a:t>verra</a:t>
            </a:r>
            <a:r>
              <a:rPr lang="en-US" dirty="0" smtClean="0"/>
              <a:t> </a:t>
            </a:r>
            <a:r>
              <a:rPr lang="en-US" dirty="0" err="1" smtClean="0"/>
              <a:t>ces</a:t>
            </a:r>
            <a:r>
              <a:rPr lang="en-US" dirty="0" smtClean="0"/>
              <a:t> blocs pendant les missions de </a:t>
            </a:r>
            <a:r>
              <a:rPr lang="en-US" dirty="0" err="1" smtClean="0"/>
              <a:t>programmation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90" y="1704991"/>
            <a:ext cx="2336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3: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4375" y="1621084"/>
            <a:ext cx="39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bloc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appelé</a:t>
            </a:r>
            <a:r>
              <a:rPr lang="en-US" dirty="0" smtClean="0"/>
              <a:t>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cliques </a:t>
            </a:r>
            <a:r>
              <a:rPr lang="en-US" dirty="0" err="1" smtClean="0"/>
              <a:t>sur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68105" y="2914516"/>
            <a:ext cx="706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bloc, </a:t>
            </a:r>
            <a:r>
              <a:rPr lang="en-US" dirty="0" err="1" smtClean="0"/>
              <a:t>tu</a:t>
            </a:r>
            <a:r>
              <a:rPr lang="en-US" dirty="0" smtClean="0"/>
              <a:t> vas y </a:t>
            </a:r>
            <a:r>
              <a:rPr lang="en-US" dirty="0" err="1" smtClean="0"/>
              <a:t>mettre</a:t>
            </a:r>
            <a:r>
              <a:rPr lang="en-US" dirty="0" smtClean="0"/>
              <a:t> </a:t>
            </a:r>
            <a:r>
              <a:rPr lang="en-US" dirty="0" err="1" smtClean="0"/>
              <a:t>d’autres</a:t>
            </a:r>
            <a:r>
              <a:rPr lang="en-US" dirty="0" smtClean="0"/>
              <a:t> blocs pour programmer ton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621084"/>
            <a:ext cx="29337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242" y="1693668"/>
            <a:ext cx="1536314" cy="323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189" y="3283848"/>
            <a:ext cx="3742053" cy="28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3: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0844" y="1704991"/>
            <a:ext cx="552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bloc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appelé</a:t>
            </a:r>
            <a:r>
              <a:rPr lang="en-US" dirty="0" smtClean="0"/>
              <a:t>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heurte</a:t>
            </a:r>
            <a:r>
              <a:rPr lang="en-US" dirty="0" smtClean="0"/>
              <a:t> </a:t>
            </a:r>
            <a:r>
              <a:rPr lang="en-US" dirty="0" err="1" smtClean="0"/>
              <a:t>quelque</a:t>
            </a:r>
            <a:r>
              <a:rPr lang="en-US" dirty="0" smtClean="0"/>
              <a:t> chose.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529" y="2752879"/>
            <a:ext cx="34714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mic Sans MS"/>
                <a:cs typeface="Comic Sans MS"/>
              </a:rPr>
              <a:t>Voici</a:t>
            </a:r>
            <a:r>
              <a:rPr lang="en-US" sz="3200" dirty="0" smtClean="0">
                <a:latin typeface="Comic Sans MS"/>
                <a:cs typeface="Comic Sans MS"/>
              </a:rPr>
              <a:t> un </a:t>
            </a:r>
            <a:r>
              <a:rPr lang="en-US" sz="3200" dirty="0" err="1" smtClean="0">
                <a:latin typeface="Comic Sans MS"/>
                <a:cs typeface="Comic Sans MS"/>
              </a:rPr>
              <a:t>exemple</a:t>
            </a:r>
            <a:r>
              <a:rPr lang="en-US" sz="3200" dirty="0" smtClean="0">
                <a:latin typeface="Comic Sans MS"/>
                <a:cs typeface="Comic Sans MS"/>
              </a:rPr>
              <a:t>:</a:t>
            </a:r>
            <a:endParaRPr lang="en-US" sz="3200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29" y="1644972"/>
            <a:ext cx="2900603" cy="708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3527906"/>
            <a:ext cx="3759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4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  <a:r>
              <a:rPr lang="en-US" dirty="0" smtClean="0"/>
              <a:t>3: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81190" y="1701255"/>
            <a:ext cx="591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Pour </a:t>
            </a:r>
            <a:r>
              <a:rPr lang="en-US" dirty="0" err="1" smtClean="0"/>
              <a:t>supprimer</a:t>
            </a:r>
            <a:r>
              <a:rPr lang="en-US" dirty="0" smtClean="0"/>
              <a:t> un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plusieurs</a:t>
            </a:r>
            <a:r>
              <a:rPr lang="en-US" dirty="0" smtClean="0"/>
              <a:t> blocs,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les </a:t>
            </a:r>
            <a:r>
              <a:rPr lang="en-US" dirty="0" err="1" smtClean="0"/>
              <a:t>glisser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</a:t>
            </a:r>
            <a:r>
              <a:rPr lang="en-US" dirty="0" err="1" smtClean="0"/>
              <a:t>poubelle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2223" y="2914516"/>
            <a:ext cx="8570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mic Sans MS"/>
                <a:cs typeface="Comic Sans MS"/>
              </a:rPr>
              <a:t>Tu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peux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également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supprimer</a:t>
            </a:r>
            <a:r>
              <a:rPr lang="en-US" sz="3200" dirty="0" smtClean="0">
                <a:latin typeface="Comic Sans MS"/>
                <a:cs typeface="Comic Sans MS"/>
              </a:rPr>
              <a:t> les blocs en </a:t>
            </a:r>
            <a:r>
              <a:rPr lang="en-US" sz="3200" dirty="0" err="1" smtClean="0">
                <a:latin typeface="Comic Sans MS"/>
                <a:cs typeface="Comic Sans MS"/>
              </a:rPr>
              <a:t>appuyant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sur</a:t>
            </a:r>
            <a:r>
              <a:rPr lang="en-US" sz="3200" dirty="0" smtClean="0">
                <a:latin typeface="Comic Sans MS"/>
                <a:cs typeface="Comic Sans MS"/>
              </a:rPr>
              <a:t> la </a:t>
            </a:r>
            <a:r>
              <a:rPr lang="en-US" sz="3200" dirty="0" err="1" smtClean="0">
                <a:latin typeface="Comic Sans MS"/>
                <a:cs typeface="Comic Sans MS"/>
              </a:rPr>
              <a:t>touche</a:t>
            </a:r>
            <a:r>
              <a:rPr lang="en-US" sz="3200" dirty="0" smtClean="0">
                <a:latin typeface="Comic Sans MS"/>
                <a:cs typeface="Comic Sans MS"/>
              </a:rPr>
              <a:t> suppression de ton clavier (Del, delete, </a:t>
            </a:r>
            <a:r>
              <a:rPr lang="en-US" sz="3200" dirty="0" err="1" smtClean="0">
                <a:latin typeface="Comic Sans MS"/>
                <a:cs typeface="Comic Sans MS"/>
              </a:rPr>
              <a:t>Suppr</a:t>
            </a:r>
            <a:r>
              <a:rPr lang="en-US" sz="3200" dirty="0" smtClean="0">
                <a:latin typeface="Comic Sans MS"/>
                <a:cs typeface="Comic Sans MS"/>
              </a:rPr>
              <a:t>).</a:t>
            </a:r>
            <a:endParaRPr lang="en-US" sz="3200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05" y="1295773"/>
            <a:ext cx="990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5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quoi?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561" b="561"/>
          <a:stretch>
            <a:fillRect/>
          </a:stretch>
        </p:blipFill>
        <p:spPr>
          <a:xfrm>
            <a:off x="561706" y="1692915"/>
            <a:ext cx="4005532" cy="4400684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66912" y="1600200"/>
            <a:ext cx="411988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 </a:t>
            </a:r>
            <a:r>
              <a:rPr lang="en-US" sz="2400" dirty="0" err="1" smtClean="0"/>
              <a:t>Microprocesseur</a:t>
            </a:r>
            <a:endParaRPr lang="en-US" sz="2400" dirty="0" smtClean="0"/>
          </a:p>
          <a:p>
            <a:r>
              <a:rPr lang="en-US" sz="2400" dirty="0" smtClean="0"/>
              <a:t>2 LED </a:t>
            </a:r>
            <a:r>
              <a:rPr lang="en-US" sz="2400" dirty="0" err="1" smtClean="0"/>
              <a:t>très</a:t>
            </a:r>
            <a:r>
              <a:rPr lang="en-US" sz="2400" dirty="0" smtClean="0"/>
              <a:t> </a:t>
            </a:r>
            <a:r>
              <a:rPr lang="en-US" sz="2400" dirty="0" err="1" smtClean="0"/>
              <a:t>puissants</a:t>
            </a:r>
            <a:r>
              <a:rPr lang="en-US" sz="2400" dirty="0" smtClean="0"/>
              <a:t> qui </a:t>
            </a:r>
            <a:r>
              <a:rPr lang="en-US" sz="2400" dirty="0" err="1" smtClean="0"/>
              <a:t>changent</a:t>
            </a:r>
            <a:r>
              <a:rPr lang="en-US" sz="2400" dirty="0" smtClean="0"/>
              <a:t> de </a:t>
            </a:r>
            <a:r>
              <a:rPr lang="en-US" sz="2400" dirty="0" err="1" smtClean="0"/>
              <a:t>couleur</a:t>
            </a:r>
            <a:endParaRPr lang="en-US" sz="2400" dirty="0" smtClean="0"/>
          </a:p>
          <a:p>
            <a:r>
              <a:rPr lang="en-US" sz="2400" dirty="0" smtClean="0"/>
              <a:t>1 LED </a:t>
            </a:r>
            <a:r>
              <a:rPr lang="en-US" sz="2400" dirty="0" err="1" smtClean="0"/>
              <a:t>localisant</a:t>
            </a:r>
            <a:r>
              <a:rPr lang="en-US" sz="2400" dirty="0" smtClean="0"/>
              <a:t> la queue du </a:t>
            </a:r>
            <a:r>
              <a:rPr lang="en-US" sz="2400" dirty="0" err="1" smtClean="0"/>
              <a:t>Sphero</a:t>
            </a:r>
            <a:endParaRPr lang="en-US" sz="2400" dirty="0" smtClean="0"/>
          </a:p>
          <a:p>
            <a:r>
              <a:rPr lang="en-US" sz="2400" dirty="0" smtClean="0"/>
              <a:t>1 gyroscope</a:t>
            </a:r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accéléromètre</a:t>
            </a:r>
            <a:endParaRPr lang="en-US" sz="2400" dirty="0" smtClean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récepteur</a:t>
            </a:r>
            <a:r>
              <a:rPr lang="en-US" sz="2400" dirty="0" smtClean="0"/>
              <a:t> Bluetooth</a:t>
            </a:r>
          </a:p>
          <a:p>
            <a:r>
              <a:rPr lang="en-US" sz="2400" dirty="0" smtClean="0"/>
              <a:t>2 piles </a:t>
            </a:r>
            <a:r>
              <a:rPr lang="en-US" sz="2400" dirty="0" err="1" smtClean="0"/>
              <a:t>rechargeables</a:t>
            </a:r>
            <a:endParaRPr lang="en-US" sz="2400" dirty="0" smtClean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chargeur</a:t>
            </a:r>
            <a:r>
              <a:rPr lang="en-US" sz="2400" dirty="0" smtClean="0"/>
              <a:t> sans </a:t>
            </a:r>
            <a:r>
              <a:rPr lang="en-US" sz="2400" dirty="0" err="1" smtClean="0"/>
              <a:t>fil</a:t>
            </a:r>
            <a:r>
              <a:rPr lang="en-US" sz="2400" dirty="0" smtClean="0"/>
              <a:t> (induction)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776" y="5450618"/>
            <a:ext cx="3883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www.gosphero.com</a:t>
            </a:r>
            <a:r>
              <a:rPr lang="en-US" dirty="0"/>
              <a:t>/tech-specs/</a:t>
            </a:r>
          </a:p>
        </p:txBody>
      </p:sp>
    </p:spTree>
    <p:extLst>
      <p:ext uri="{BB962C8B-B14F-4D97-AF65-F5344CB8AC3E}">
        <p14:creationId xmlns:p14="http://schemas.microsoft.com/office/powerpoint/2010/main" val="254007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3: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3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Spherly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démarré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et </a:t>
            </a: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connais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ses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principaux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éléments</a:t>
            </a:r>
            <a:r>
              <a:rPr lang="en-US" dirty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connecter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7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4: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 </a:t>
            </a:r>
            <a:r>
              <a:rPr lang="en-US" dirty="0" err="1" smtClean="0"/>
              <a:t>Spherly</a:t>
            </a:r>
            <a:r>
              <a:rPr lang="en-US" dirty="0" smtClean="0"/>
              <a:t>, clique </a:t>
            </a:r>
            <a:r>
              <a:rPr lang="en-US" dirty="0" err="1" smtClean="0"/>
              <a:t>sur</a:t>
            </a:r>
            <a:r>
              <a:rPr lang="en-US" dirty="0" smtClean="0"/>
              <a:t> : </a:t>
            </a:r>
          </a:p>
          <a:p>
            <a:r>
              <a:rPr lang="en-US" dirty="0" err="1" smtClean="0"/>
              <a:t>Dès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verras</a:t>
            </a:r>
            <a:r>
              <a:rPr lang="en-US" dirty="0" smtClean="0"/>
              <a:t> un </a:t>
            </a:r>
            <a:r>
              <a:rPr lang="en-US" dirty="0" err="1" smtClean="0"/>
              <a:t>écran</a:t>
            </a:r>
            <a:r>
              <a:rPr lang="en-US" dirty="0" smtClean="0"/>
              <a:t> </a:t>
            </a:r>
            <a:r>
              <a:rPr lang="en-US" dirty="0" err="1" smtClean="0"/>
              <a:t>comme</a:t>
            </a:r>
            <a:r>
              <a:rPr lang="en-US" dirty="0" smtClean="0"/>
              <a:t> </a:t>
            </a:r>
            <a:r>
              <a:rPr lang="en-US" dirty="0" err="1" smtClean="0"/>
              <a:t>celui</a:t>
            </a:r>
            <a:r>
              <a:rPr lang="en-US" dirty="0" smtClean="0"/>
              <a:t>-ci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02" y="1692179"/>
            <a:ext cx="2387600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90" y="3329326"/>
            <a:ext cx="4569355" cy="27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6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4: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Sélectionne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 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son nom.</a:t>
            </a:r>
          </a:p>
          <a:p>
            <a:endParaRPr lang="en-US" dirty="0" smtClean="0"/>
          </a:p>
          <a:p>
            <a:r>
              <a:rPr lang="en-US" dirty="0" err="1" smtClean="0"/>
              <a:t>Ensuite</a:t>
            </a:r>
            <a:r>
              <a:rPr lang="en-US" dirty="0" smtClean="0"/>
              <a:t> clique </a:t>
            </a:r>
            <a:r>
              <a:rPr lang="en-US" dirty="0" err="1" smtClean="0"/>
              <a:t>sur</a:t>
            </a:r>
            <a:r>
              <a:rPr lang="en-US" dirty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68" y="3329133"/>
            <a:ext cx="1282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5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4: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connecté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ü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69" y="2182461"/>
            <a:ext cx="4628958" cy="2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4: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4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connecté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Spherly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commencer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programmer </a:t>
            </a:r>
            <a:r>
              <a:rPr lang="en-US" dirty="0" smtClean="0">
                <a:solidFill>
                  <a:srgbClr val="008000"/>
                </a:solidFill>
                <a:sym typeface="Wingdings"/>
              </a:rPr>
              <a:t>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4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Changer la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5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change de </a:t>
            </a:r>
            <a:r>
              <a:rPr lang="en-US" dirty="0" err="1" smtClean="0"/>
              <a:t>couleur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Mission 6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devient</a:t>
            </a:r>
            <a:r>
              <a:rPr lang="en-US" dirty="0" smtClean="0"/>
              <a:t> noir, </a:t>
            </a:r>
            <a:r>
              <a:rPr lang="en-US" dirty="0" err="1" smtClean="0"/>
              <a:t>jaune</a:t>
            </a:r>
            <a:r>
              <a:rPr lang="en-US" dirty="0" smtClean="0"/>
              <a:t> et </a:t>
            </a:r>
            <a:r>
              <a:rPr lang="en-US" dirty="0" err="1" smtClean="0"/>
              <a:t>puis</a:t>
            </a:r>
            <a:r>
              <a:rPr lang="en-US" dirty="0" smtClean="0"/>
              <a:t> rouge (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quelque</a:t>
            </a:r>
            <a:r>
              <a:rPr lang="en-US" dirty="0" smtClean="0"/>
              <a:t> chose ?)</a:t>
            </a:r>
          </a:p>
          <a:p>
            <a:endParaRPr lang="en-US" dirty="0"/>
          </a:p>
          <a:p>
            <a:r>
              <a:rPr lang="en-US" b="1" dirty="0" smtClean="0"/>
              <a:t>Mission 7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change de </a:t>
            </a:r>
            <a:r>
              <a:rPr lang="en-US" dirty="0" err="1" smtClean="0"/>
              <a:t>couleurs</a:t>
            </a:r>
            <a:r>
              <a:rPr lang="en-US" dirty="0" smtClean="0"/>
              <a:t> tout </a:t>
            </a:r>
            <a:r>
              <a:rPr lang="en-US" dirty="0" err="1" smtClean="0"/>
              <a:t>seul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0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5: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changer la </a:t>
            </a:r>
            <a:r>
              <a:rPr lang="en-US" dirty="0" err="1" smtClean="0"/>
              <a:t>couleur</a:t>
            </a:r>
            <a:r>
              <a:rPr lang="en-US" dirty="0" smtClean="0"/>
              <a:t> de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faire </a:t>
            </a:r>
            <a:r>
              <a:rPr lang="en-US" dirty="0" err="1" smtClean="0"/>
              <a:t>cette</a:t>
            </a:r>
            <a:r>
              <a:rPr lang="en-US" dirty="0" smtClean="0"/>
              <a:t> mission ensemble.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1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5: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47557"/>
          </a:xfrm>
        </p:spPr>
        <p:txBody>
          <a:bodyPr/>
          <a:lstStyle/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le menu </a:t>
            </a:r>
            <a:r>
              <a:rPr lang="en-US" dirty="0" err="1" smtClean="0"/>
              <a:t>Sphero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sélectionne</a:t>
            </a:r>
            <a:r>
              <a:rPr lang="en-US" dirty="0" smtClean="0"/>
              <a:t> </a:t>
            </a:r>
            <a:r>
              <a:rPr lang="en-US" dirty="0"/>
              <a:t>le bloc de </a:t>
            </a:r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couleur</a:t>
            </a:r>
            <a:r>
              <a:rPr lang="en-US" dirty="0"/>
              <a:t>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3111500"/>
            <a:ext cx="5562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7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5: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4018"/>
          </a:xfrm>
        </p:spPr>
        <p:txBody>
          <a:bodyPr/>
          <a:lstStyle/>
          <a:p>
            <a:r>
              <a:rPr lang="en-US" dirty="0" err="1" smtClean="0"/>
              <a:t>Fais</a:t>
            </a:r>
            <a:r>
              <a:rPr lang="en-US" dirty="0" smtClean="0"/>
              <a:t> </a:t>
            </a:r>
            <a:r>
              <a:rPr lang="en-US" dirty="0" err="1" smtClean="0"/>
              <a:t>glisser</a:t>
            </a:r>
            <a:r>
              <a:rPr lang="en-US" dirty="0" smtClean="0"/>
              <a:t> le bloc de </a:t>
            </a:r>
            <a:r>
              <a:rPr lang="en-US" dirty="0" err="1" smtClean="0"/>
              <a:t>commande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bloc </a:t>
            </a:r>
            <a:r>
              <a:rPr lang="en-US" dirty="0" err="1" smtClean="0"/>
              <a:t>d’exécution</a:t>
            </a:r>
            <a:r>
              <a:rPr lang="en-US" dirty="0"/>
              <a:t>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63" y="2764366"/>
            <a:ext cx="3708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5: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4018"/>
          </a:xfrm>
        </p:spPr>
        <p:txBody>
          <a:bodyPr/>
          <a:lstStyle/>
          <a:p>
            <a:r>
              <a:rPr lang="en-US" dirty="0" smtClean="0"/>
              <a:t>Si </a:t>
            </a:r>
            <a:r>
              <a:rPr lang="en-US" dirty="0" err="1" smtClean="0"/>
              <a:t>tu</a:t>
            </a:r>
            <a:r>
              <a:rPr lang="en-US" dirty="0" smtClean="0"/>
              <a:t> cliques </a:t>
            </a:r>
            <a:r>
              <a:rPr lang="en-US" dirty="0" err="1" smtClean="0"/>
              <a:t>sur</a:t>
            </a:r>
            <a:r>
              <a:rPr lang="en-US" dirty="0" smtClean="0"/>
              <a:t> la </a:t>
            </a:r>
            <a:r>
              <a:rPr lang="en-US" dirty="0" err="1" smtClean="0"/>
              <a:t>couleur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pourras</a:t>
            </a:r>
            <a:r>
              <a:rPr lang="en-US" dirty="0" smtClean="0"/>
              <a:t> </a:t>
            </a:r>
            <a:r>
              <a:rPr lang="en-US" dirty="0" err="1" smtClean="0"/>
              <a:t>choisir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palette pour </a:t>
            </a:r>
            <a:r>
              <a:rPr lang="en-US" dirty="0" err="1" smtClean="0"/>
              <a:t>choisir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autre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8" y="3355152"/>
            <a:ext cx="3933536" cy="24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439" y="1417638"/>
            <a:ext cx="4662984" cy="46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5: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5522"/>
          </a:xfrm>
        </p:spPr>
        <p:txBody>
          <a:bodyPr/>
          <a:lstStyle/>
          <a:p>
            <a:r>
              <a:rPr lang="en-US" dirty="0" err="1" smtClean="0"/>
              <a:t>Exécute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bouton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affiche</a:t>
            </a:r>
            <a:r>
              <a:rPr lang="en-US" dirty="0" smtClean="0"/>
              <a:t> la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choisie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02" y="2151415"/>
            <a:ext cx="2476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5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5: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5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as fait ton premier </a:t>
            </a:r>
            <a:r>
              <a:rPr lang="en-US" dirty="0" err="1" smtClean="0">
                <a:solidFill>
                  <a:srgbClr val="008000"/>
                </a:solidFill>
              </a:rPr>
              <a:t>programme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Passons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peu</a:t>
            </a:r>
            <a:r>
              <a:rPr lang="en-US" dirty="0" smtClean="0">
                <a:solidFill>
                  <a:srgbClr val="008000"/>
                </a:solidFill>
              </a:rPr>
              <a:t> plus </a:t>
            </a:r>
            <a:r>
              <a:rPr lang="en-US" dirty="0" err="1" smtClean="0">
                <a:solidFill>
                  <a:srgbClr val="008000"/>
                </a:solidFill>
              </a:rPr>
              <a:t>compliqué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5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6: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8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Ta mission </a:t>
            </a:r>
            <a:r>
              <a:rPr lang="en-US" dirty="0" err="1" smtClean="0"/>
              <a:t>est</a:t>
            </a:r>
            <a:r>
              <a:rPr lang="en-US" dirty="0" smtClean="0"/>
              <a:t> de faire </a:t>
            </a:r>
            <a:r>
              <a:rPr lang="en-US" dirty="0" err="1" smtClean="0"/>
              <a:t>clignoter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en </a:t>
            </a:r>
            <a:r>
              <a:rPr lang="en-US" dirty="0" err="1" smtClean="0"/>
              <a:t>utilisant</a:t>
            </a:r>
            <a:r>
              <a:rPr lang="en-US" dirty="0" smtClean="0"/>
              <a:t> 3 </a:t>
            </a:r>
            <a:r>
              <a:rPr lang="en-US" dirty="0" err="1" smtClean="0"/>
              <a:t>couleurs</a:t>
            </a:r>
            <a:r>
              <a:rPr lang="en-US" dirty="0" smtClean="0"/>
              <a:t>: noire, </a:t>
            </a:r>
            <a:r>
              <a:rPr lang="en-US" dirty="0" err="1" smtClean="0"/>
              <a:t>jaune</a:t>
            </a:r>
            <a:r>
              <a:rPr lang="en-US" dirty="0" smtClean="0"/>
              <a:t> et rouge</a:t>
            </a:r>
          </a:p>
          <a:p>
            <a:endParaRPr lang="en-US" dirty="0" smtClean="0"/>
          </a:p>
          <a:p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rester</a:t>
            </a:r>
            <a:r>
              <a:rPr lang="en-US" dirty="0" smtClean="0"/>
              <a:t> </a:t>
            </a:r>
            <a:r>
              <a:rPr lang="en-US" dirty="0" err="1" smtClean="0"/>
              <a:t>affichée</a:t>
            </a:r>
            <a:r>
              <a:rPr lang="en-US" dirty="0" smtClean="0"/>
              <a:t> 1 </a:t>
            </a:r>
            <a:r>
              <a:rPr lang="en-US" dirty="0" err="1" smtClean="0"/>
              <a:t>seconde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commencer </a:t>
            </a:r>
            <a:r>
              <a:rPr lang="en-US" dirty="0" err="1" smtClean="0"/>
              <a:t>quand</a:t>
            </a:r>
            <a:r>
              <a:rPr lang="en-US" dirty="0" smtClean="0"/>
              <a:t> on 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4" y="5207112"/>
            <a:ext cx="2476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5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6: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des blocs </a:t>
            </a:r>
            <a:r>
              <a:rPr lang="en-US" dirty="0" err="1" smtClean="0"/>
              <a:t>suivants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53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4345979"/>
            <a:ext cx="8229600" cy="1494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de les assembler </a:t>
            </a:r>
            <a:r>
              <a:rPr lang="en-US" dirty="0" err="1" smtClean="0"/>
              <a:t>correctement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Prêt ? Go 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21" y="2223270"/>
            <a:ext cx="66548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4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6: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5254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solution. </a:t>
            </a:r>
            <a:r>
              <a:rPr lang="en-US" dirty="0" err="1" smtClean="0"/>
              <a:t>Ressemble</a:t>
            </a:r>
            <a:r>
              <a:rPr lang="en-US" dirty="0" smtClean="0"/>
              <a:t>-t-</a:t>
            </a:r>
            <a:r>
              <a:rPr lang="en-US" dirty="0" err="1" smtClean="0"/>
              <a:t>elle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</a:t>
            </a:r>
            <a:r>
              <a:rPr lang="en-US" dirty="0" err="1" smtClean="0"/>
              <a:t>tienne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942" y="2555009"/>
            <a:ext cx="3784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6: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5522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autre</a:t>
            </a:r>
            <a:r>
              <a:rPr lang="en-US" dirty="0" smtClean="0"/>
              <a:t> </a:t>
            </a:r>
            <a:r>
              <a:rPr lang="en-US" dirty="0" err="1" smtClean="0"/>
              <a:t>défi</a:t>
            </a:r>
            <a:r>
              <a:rPr lang="en-US" dirty="0" smtClean="0"/>
              <a:t>: </a:t>
            </a:r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boucle pour </a:t>
            </a:r>
            <a:r>
              <a:rPr lang="en-US" dirty="0" err="1" smtClean="0"/>
              <a:t>répéter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3 </a:t>
            </a:r>
            <a:r>
              <a:rPr lang="en-US" dirty="0" err="1" smtClean="0"/>
              <a:t>fois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de </a:t>
            </a:r>
            <a:r>
              <a:rPr lang="en-US" dirty="0" err="1" smtClean="0"/>
              <a:t>ce</a:t>
            </a:r>
            <a:r>
              <a:rPr lang="en-US" dirty="0" smtClean="0"/>
              <a:t> bloc (</a:t>
            </a:r>
            <a:r>
              <a:rPr lang="en-US" dirty="0" err="1" smtClean="0"/>
              <a:t>n’oublie</a:t>
            </a:r>
            <a:r>
              <a:rPr lang="en-US" dirty="0" smtClean="0"/>
              <a:t> de changer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)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4356100"/>
            <a:ext cx="2171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2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6: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97" y="2116666"/>
            <a:ext cx="44577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</a:t>
            </a:r>
            <a:r>
              <a:rPr lang="en-US" dirty="0"/>
              <a:t>:</a:t>
            </a:r>
            <a:r>
              <a:rPr lang="en-US" dirty="0" smtClean="0"/>
              <a:t>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6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laisser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choisir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ses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7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864"/>
          </a:xfrm>
        </p:spPr>
        <p:txBody>
          <a:bodyPr>
            <a:normAutofit/>
          </a:bodyPr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les </a:t>
            </a:r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vont</a:t>
            </a:r>
            <a:r>
              <a:rPr lang="en-US" dirty="0" smtClean="0"/>
              <a:t> changer </a:t>
            </a:r>
            <a:r>
              <a:rPr lang="en-US" dirty="0" err="1" smtClean="0"/>
              <a:t>toutes</a:t>
            </a:r>
            <a:r>
              <a:rPr lang="en-US" dirty="0" smtClean="0"/>
              <a:t> </a:t>
            </a:r>
            <a:r>
              <a:rPr lang="en-US" dirty="0" err="1" smtClean="0"/>
              <a:t>seules</a:t>
            </a:r>
            <a:r>
              <a:rPr lang="en-US" dirty="0" smtClean="0"/>
              <a:t> de </a:t>
            </a:r>
            <a:r>
              <a:rPr lang="en-US" dirty="0" err="1" smtClean="0"/>
              <a:t>façon</a:t>
            </a:r>
            <a:r>
              <a:rPr lang="en-US" dirty="0" smtClean="0"/>
              <a:t> </a:t>
            </a:r>
            <a:r>
              <a:rPr lang="en-US" dirty="0" err="1" smtClean="0"/>
              <a:t>aléatoire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Les </a:t>
            </a:r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vont</a:t>
            </a:r>
            <a:r>
              <a:rPr lang="en-US" dirty="0" smtClean="0"/>
              <a:t> changer pendant 10 </a:t>
            </a:r>
            <a:r>
              <a:rPr lang="en-US" dirty="0" err="1" smtClean="0"/>
              <a:t>secondes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9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7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/>
              <a:t>Couleurs</a:t>
            </a:r>
            <a:r>
              <a:rPr lang="en-US" dirty="0"/>
              <a:t> </a:t>
            </a:r>
            <a:r>
              <a:rPr lang="en-US" dirty="0" err="1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des blocs </a:t>
            </a:r>
            <a:r>
              <a:rPr lang="en-US" dirty="0" err="1" smtClean="0"/>
              <a:t>suivants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59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4345979"/>
            <a:ext cx="8229600" cy="1494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de les assembler </a:t>
            </a:r>
            <a:r>
              <a:rPr lang="en-US" dirty="0" err="1" smtClean="0"/>
              <a:t>correctement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Prêt ? Go 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69025"/>
            <a:ext cx="8266546" cy="17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0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3" y="1600200"/>
            <a:ext cx="3896114" cy="389611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66912" y="1600200"/>
            <a:ext cx="411988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iPod Touch 5</a:t>
            </a:r>
          </a:p>
          <a:p>
            <a:r>
              <a:rPr lang="en-US" sz="2400" dirty="0" smtClean="0"/>
              <a:t>iPhone (4 </a:t>
            </a:r>
            <a:r>
              <a:rPr lang="en-US" sz="2400" dirty="0" err="1" smtClean="0"/>
              <a:t>à</a:t>
            </a:r>
            <a:r>
              <a:rPr lang="en-US" sz="2400" dirty="0" smtClean="0"/>
              <a:t> 6 Plus)</a:t>
            </a:r>
          </a:p>
          <a:p>
            <a:r>
              <a:rPr lang="en-US" sz="2400" dirty="0" err="1" smtClean="0"/>
              <a:t>iPad</a:t>
            </a:r>
            <a:r>
              <a:rPr lang="en-US" sz="2400" dirty="0" smtClean="0"/>
              <a:t> 2, 3, 4, Air, Mini</a:t>
            </a:r>
          </a:p>
          <a:p>
            <a:endParaRPr lang="en-US" sz="2400" dirty="0" smtClean="0"/>
          </a:p>
          <a:p>
            <a:r>
              <a:rPr lang="en-US" sz="2400" dirty="0" smtClean="0"/>
              <a:t>Android</a:t>
            </a:r>
          </a:p>
          <a:p>
            <a:endParaRPr lang="en-US" sz="2400" dirty="0" smtClean="0"/>
          </a:p>
          <a:p>
            <a:r>
              <a:rPr lang="en-US" sz="2400" dirty="0" smtClean="0"/>
              <a:t>Windows Phone</a:t>
            </a:r>
          </a:p>
          <a:p>
            <a:r>
              <a:rPr lang="en-US" sz="2400" dirty="0" smtClean="0"/>
              <a:t>Windows Tablet</a:t>
            </a:r>
          </a:p>
          <a:p>
            <a:r>
              <a:rPr lang="en-US" sz="2400" dirty="0" smtClean="0"/>
              <a:t>Windows Desktop</a:t>
            </a:r>
          </a:p>
        </p:txBody>
      </p:sp>
    </p:spTree>
    <p:extLst>
      <p:ext uri="{BB962C8B-B14F-4D97-AF65-F5344CB8AC3E}">
        <p14:creationId xmlns:p14="http://schemas.microsoft.com/office/powerpoint/2010/main" val="20527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7: </a:t>
            </a:r>
            <a:r>
              <a:rPr lang="en-US" dirty="0" err="1"/>
              <a:t>Couleurs</a:t>
            </a:r>
            <a:r>
              <a:rPr lang="en-US" dirty="0"/>
              <a:t> </a:t>
            </a:r>
            <a:r>
              <a:rPr lang="en-US" dirty="0" err="1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smtClean="0"/>
              <a:t>Ta solution</a:t>
            </a:r>
            <a:r>
              <a:rPr lang="en-US" dirty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-t-</a:t>
            </a:r>
            <a:r>
              <a:rPr lang="en-US" dirty="0" err="1" smtClean="0"/>
              <a:t>elle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celle</a:t>
            </a:r>
            <a:r>
              <a:rPr lang="en-US" dirty="0" smtClean="0"/>
              <a:t>-ci: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24" y="2568094"/>
            <a:ext cx="5689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7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/>
              <a:t>Couleurs</a:t>
            </a:r>
            <a:r>
              <a:rPr lang="en-US" dirty="0"/>
              <a:t> </a:t>
            </a:r>
            <a:r>
              <a:rPr lang="en-US" dirty="0" err="1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7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</a:t>
            </a:r>
            <a:r>
              <a:rPr lang="en-US" dirty="0" smtClean="0">
                <a:solidFill>
                  <a:srgbClr val="008000"/>
                </a:solidFill>
              </a:rPr>
              <a:t> capable de changer les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 de ton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Avant de faire </a:t>
            </a:r>
            <a:r>
              <a:rPr lang="en-US" dirty="0" err="1" smtClean="0">
                <a:solidFill>
                  <a:srgbClr val="008000"/>
                </a:solidFill>
              </a:rPr>
              <a:t>bouger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, on </a:t>
            </a:r>
            <a:r>
              <a:rPr lang="en-US" dirty="0" err="1" smtClean="0">
                <a:solidFill>
                  <a:srgbClr val="008000"/>
                </a:solidFill>
              </a:rPr>
              <a:t>doit</a:t>
            </a:r>
            <a:r>
              <a:rPr lang="en-US" dirty="0" smtClean="0">
                <a:solidFill>
                  <a:srgbClr val="008000"/>
                </a:solidFill>
              </a:rPr>
              <a:t> le </a:t>
            </a:r>
            <a:r>
              <a:rPr lang="en-US" dirty="0" err="1" smtClean="0">
                <a:solidFill>
                  <a:srgbClr val="008000"/>
                </a:solidFill>
              </a:rPr>
              <a:t>calibrer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7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5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boule qui </a:t>
            </a:r>
            <a:r>
              <a:rPr lang="en-US" dirty="0" err="1" smtClean="0"/>
              <a:t>tourne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sens.</a:t>
            </a:r>
            <a:endParaRPr lang="en-US" dirty="0" smtClean="0"/>
          </a:p>
          <a:p>
            <a:r>
              <a:rPr lang="en-US" dirty="0" smtClean="0"/>
              <a:t>Le </a:t>
            </a:r>
            <a:r>
              <a:rPr lang="en-US" dirty="0" err="1" smtClean="0"/>
              <a:t>problème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ne sais pas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l’avance</a:t>
            </a:r>
            <a:r>
              <a:rPr lang="en-US" dirty="0" smtClean="0"/>
              <a:t> comment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orienté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Sphero</a:t>
            </a:r>
            <a:r>
              <a:rPr lang="en-US" dirty="0" smtClean="0"/>
              <a:t> se </a:t>
            </a:r>
            <a:r>
              <a:rPr lang="en-US" dirty="0" err="1" smtClean="0"/>
              <a:t>stabilise</a:t>
            </a:r>
            <a:r>
              <a:rPr lang="en-US" dirty="0" smtClean="0"/>
              <a:t> tout </a:t>
            </a:r>
            <a:r>
              <a:rPr lang="en-US" dirty="0" err="1" smtClean="0"/>
              <a:t>seul</a:t>
            </a:r>
            <a:r>
              <a:rPr lang="en-US" dirty="0" smtClean="0"/>
              <a:t> en se </a:t>
            </a:r>
            <a:r>
              <a:rPr lang="en-US" dirty="0" err="1" smtClean="0"/>
              <a:t>rappelant</a:t>
            </a:r>
            <a:r>
              <a:rPr lang="en-US" dirty="0" smtClean="0"/>
              <a:t> de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dernière</a:t>
            </a:r>
            <a:r>
              <a:rPr lang="en-US" dirty="0" smtClean="0"/>
              <a:t> position.</a:t>
            </a:r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Calibrage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permet</a:t>
            </a:r>
            <a:r>
              <a:rPr lang="en-US" dirty="0" smtClean="0"/>
              <a:t> de changer </a:t>
            </a:r>
            <a:r>
              <a:rPr lang="en-US" dirty="0" err="1" smtClean="0"/>
              <a:t>sa</a:t>
            </a:r>
            <a:r>
              <a:rPr lang="en-US" dirty="0" smtClean="0"/>
              <a:t> position.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Quand</a:t>
            </a:r>
            <a:r>
              <a:rPr lang="en-US" dirty="0" smtClean="0"/>
              <a:t> on </a:t>
            </a:r>
            <a:r>
              <a:rPr lang="en-US" dirty="0" err="1" smtClean="0"/>
              <a:t>calibre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, </a:t>
            </a:r>
            <a:r>
              <a:rPr lang="en-US" dirty="0" err="1" smtClean="0"/>
              <a:t>une</a:t>
            </a:r>
            <a:r>
              <a:rPr lang="en-US" dirty="0" smtClean="0"/>
              <a:t> lumière </a:t>
            </a:r>
            <a:r>
              <a:rPr lang="en-US" dirty="0" err="1" smtClean="0"/>
              <a:t>bleue</a:t>
            </a:r>
            <a:r>
              <a:rPr lang="en-US" dirty="0" smtClean="0"/>
              <a:t> </a:t>
            </a:r>
            <a:r>
              <a:rPr lang="en-US" dirty="0" err="1" smtClean="0"/>
              <a:t>apparaît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err="1" smtClean="0"/>
              <a:t>Cette</a:t>
            </a:r>
            <a:r>
              <a:rPr lang="en-US" dirty="0" smtClean="0"/>
              <a:t> lumière </a:t>
            </a:r>
            <a:r>
              <a:rPr lang="en-US" dirty="0" err="1" smtClean="0"/>
              <a:t>est</a:t>
            </a:r>
            <a:r>
              <a:rPr lang="en-US" dirty="0" smtClean="0"/>
              <a:t> la queue de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avancera</a:t>
            </a:r>
            <a:r>
              <a:rPr lang="en-US" dirty="0" smtClean="0"/>
              <a:t>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sens</a:t>
            </a:r>
            <a:r>
              <a:rPr lang="en-US" dirty="0" smtClean="0"/>
              <a:t> contraire de la lumière </a:t>
            </a:r>
            <a:r>
              <a:rPr lang="en-US" dirty="0" err="1" smtClean="0"/>
              <a:t>bleue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0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8: </a:t>
            </a:r>
            <a:r>
              <a:rPr lang="en-US" dirty="0" err="1"/>
              <a:t>Calibrer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02" y="2041092"/>
            <a:ext cx="4382598" cy="3158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3200" y="3381984"/>
            <a:ext cx="181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Queue de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341" y="3205260"/>
            <a:ext cx="1283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 direction </a:t>
            </a:r>
          </a:p>
          <a:p>
            <a:pPr algn="ctr"/>
            <a:r>
              <a:rPr lang="en-US" dirty="0" smtClean="0"/>
              <a:t>de </a:t>
            </a:r>
          </a:p>
          <a:p>
            <a:pPr algn="ctr"/>
            <a:r>
              <a:rPr lang="en-US" dirty="0" err="1" smtClean="0"/>
              <a:t>Sphero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8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8: </a:t>
            </a:r>
            <a:r>
              <a:rPr lang="en-US" dirty="0" err="1"/>
              <a:t>Calibrer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8949" y="5612161"/>
            <a:ext cx="181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Queue de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65260" y="1527321"/>
            <a:ext cx="1283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 direction </a:t>
            </a:r>
          </a:p>
          <a:p>
            <a:pPr algn="ctr"/>
            <a:r>
              <a:rPr lang="en-US" dirty="0" smtClean="0"/>
              <a:t>de </a:t>
            </a:r>
          </a:p>
          <a:p>
            <a:pPr algn="ctr"/>
            <a:r>
              <a:rPr lang="en-US" dirty="0" err="1" smtClean="0"/>
              <a:t>Sphero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67" y="1248305"/>
            <a:ext cx="3037336" cy="43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propose de </a:t>
            </a:r>
            <a:r>
              <a:rPr lang="en-US" dirty="0" err="1" smtClean="0"/>
              <a:t>calibrer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de </a:t>
            </a:r>
            <a:r>
              <a:rPr lang="en-US" dirty="0" err="1" smtClean="0"/>
              <a:t>manière</a:t>
            </a:r>
            <a:r>
              <a:rPr lang="en-US" dirty="0" smtClean="0"/>
              <a:t> </a:t>
            </a:r>
            <a:r>
              <a:rPr lang="en-US" dirty="0" err="1" smtClean="0"/>
              <a:t>différente</a:t>
            </a:r>
            <a:r>
              <a:rPr lang="en-US" dirty="0" smtClean="0"/>
              <a:t> 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le menu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un bloc de </a:t>
            </a:r>
            <a:r>
              <a:rPr lang="en-US" dirty="0" err="1" smtClean="0"/>
              <a:t>commande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9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 le menu,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suffit</a:t>
            </a:r>
            <a:r>
              <a:rPr lang="en-US" dirty="0" smtClean="0"/>
              <a:t> de </a:t>
            </a:r>
            <a:r>
              <a:rPr lang="en-US" dirty="0" err="1" smtClean="0"/>
              <a:t>cliquer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bouton</a:t>
            </a:r>
            <a:r>
              <a:rPr lang="en-US" dirty="0" smtClean="0"/>
              <a:t> “</a:t>
            </a:r>
            <a:r>
              <a:rPr lang="en-US" dirty="0" err="1" smtClean="0"/>
              <a:t>Calibrer</a:t>
            </a:r>
            <a:r>
              <a:rPr lang="en-US" dirty="0" smtClean="0"/>
              <a:t>” :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90" y="2942937"/>
            <a:ext cx="3962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4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entre en mode </a:t>
            </a:r>
            <a:r>
              <a:rPr lang="en-US" dirty="0" err="1" smtClean="0"/>
              <a:t>calibrage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faire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pour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donner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nouvelle direction.</a:t>
            </a:r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“End Calibration”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terminé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46" y="3840788"/>
            <a:ext cx="3363655" cy="21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2659" y="5015019"/>
            <a:ext cx="8084391" cy="704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Beaucoup de </a:t>
            </a:r>
            <a:r>
              <a:rPr lang="en-US" sz="2400" dirty="0" err="1" smtClean="0"/>
              <a:t>programmes</a:t>
            </a:r>
            <a:r>
              <a:rPr lang="en-US" sz="2400" dirty="0" smtClean="0"/>
              <a:t> et de </a:t>
            </a:r>
            <a:r>
              <a:rPr lang="en-US" sz="2400" dirty="0" err="1" smtClean="0"/>
              <a:t>jeux</a:t>
            </a:r>
            <a:r>
              <a:rPr lang="en-US" sz="2400" dirty="0" smtClean="0"/>
              <a:t> pour </a:t>
            </a:r>
            <a:r>
              <a:rPr lang="en-US" sz="2400" dirty="0" err="1" smtClean="0"/>
              <a:t>Sphero</a:t>
            </a:r>
            <a:r>
              <a:rPr lang="en-US" sz="24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87" y="1602719"/>
            <a:ext cx="6231228" cy="31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d’utiliser</a:t>
            </a:r>
            <a:r>
              <a:rPr lang="en-US" dirty="0" smtClean="0"/>
              <a:t> un bloc de </a:t>
            </a:r>
            <a:r>
              <a:rPr lang="en-US" dirty="0" err="1" smtClean="0"/>
              <a:t>commande</a:t>
            </a:r>
            <a:r>
              <a:rPr lang="en-US" dirty="0"/>
              <a:t> </a:t>
            </a:r>
            <a:r>
              <a:rPr lang="en-US" dirty="0" smtClean="0"/>
              <a:t>qui se </a:t>
            </a:r>
            <a:r>
              <a:rPr lang="en-US" dirty="0" err="1" smtClean="0"/>
              <a:t>trouve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“</a:t>
            </a:r>
            <a:r>
              <a:rPr lang="en-US" dirty="0" err="1" smtClean="0"/>
              <a:t>Sphero</a:t>
            </a:r>
            <a:r>
              <a:rPr lang="en-US" dirty="0" smtClean="0"/>
              <a:t> Commands” :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51" y="3191548"/>
            <a:ext cx="4470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1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définir</a:t>
            </a:r>
            <a:r>
              <a:rPr lang="en-US" dirty="0" smtClean="0"/>
              <a:t> le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secondes</a:t>
            </a:r>
            <a:r>
              <a:rPr lang="en-US" dirty="0" smtClean="0"/>
              <a:t> pour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laisser</a:t>
            </a:r>
            <a:r>
              <a:rPr lang="en-US" dirty="0" smtClean="0"/>
              <a:t> le temps de </a:t>
            </a:r>
            <a:r>
              <a:rPr lang="en-US" dirty="0" err="1" smtClean="0"/>
              <a:t>calibrer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Après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délai</a:t>
            </a:r>
            <a:r>
              <a:rPr lang="en-US" dirty="0" smtClean="0"/>
              <a:t>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terminera</a:t>
            </a:r>
            <a:r>
              <a:rPr lang="en-US" dirty="0" smtClean="0"/>
              <a:t> tout </a:t>
            </a:r>
            <a:r>
              <a:rPr lang="en-US" dirty="0" err="1" smtClean="0"/>
              <a:t>seul</a:t>
            </a:r>
            <a:r>
              <a:rPr lang="en-US" dirty="0" smtClean="0"/>
              <a:t> la calibration et </a:t>
            </a:r>
            <a:r>
              <a:rPr lang="en-US" dirty="0" err="1" smtClean="0"/>
              <a:t>utilisera</a:t>
            </a:r>
            <a:r>
              <a:rPr lang="en-US" dirty="0" smtClean="0"/>
              <a:t> la nouvelle direction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auras </a:t>
            </a:r>
            <a:r>
              <a:rPr lang="en-US" dirty="0" err="1" smtClean="0"/>
              <a:t>donnée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2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8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</a:t>
            </a:r>
            <a:r>
              <a:rPr lang="en-US" dirty="0" smtClean="0">
                <a:solidFill>
                  <a:srgbClr val="008000"/>
                </a:solidFill>
              </a:rPr>
              <a:t> capable de </a:t>
            </a:r>
            <a:r>
              <a:rPr lang="en-US" dirty="0" err="1" smtClean="0">
                <a:solidFill>
                  <a:srgbClr val="008000"/>
                </a:solidFill>
              </a:rPr>
              <a:t>calibrer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a </a:t>
            </a:r>
            <a:r>
              <a:rPr lang="en-US" dirty="0" err="1" smtClean="0">
                <a:solidFill>
                  <a:srgbClr val="008000"/>
                </a:solidFill>
              </a:rPr>
              <a:t>besoin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d’exercices</a:t>
            </a:r>
            <a:r>
              <a:rPr lang="en-US" dirty="0" smtClean="0">
                <a:solidFill>
                  <a:srgbClr val="008000"/>
                </a:solidFill>
              </a:rPr>
              <a:t>.  Il </a:t>
            </a:r>
            <a:r>
              <a:rPr lang="en-US" dirty="0" err="1">
                <a:solidFill>
                  <a:srgbClr val="008000"/>
                </a:solidFill>
              </a:rPr>
              <a:t>est</a:t>
            </a:r>
            <a:r>
              <a:rPr lang="en-US" dirty="0">
                <a:solidFill>
                  <a:srgbClr val="008000"/>
                </a:solidFill>
              </a:rPr>
              <a:t> temps de </a:t>
            </a:r>
            <a:r>
              <a:rPr lang="en-US" dirty="0" smtClean="0">
                <a:solidFill>
                  <a:srgbClr val="008000"/>
                </a:solidFill>
              </a:rPr>
              <a:t>le faire </a:t>
            </a:r>
            <a:r>
              <a:rPr lang="en-US" dirty="0" err="1" smtClean="0">
                <a:solidFill>
                  <a:srgbClr val="008000"/>
                </a:solidFill>
              </a:rPr>
              <a:t>bouger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3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bouge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9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et </a:t>
            </a:r>
            <a:r>
              <a:rPr lang="en-US" dirty="0" err="1" smtClean="0"/>
              <a:t>recule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9: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bouger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sens.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Tu</a:t>
            </a:r>
            <a:r>
              <a:rPr lang="en-US" dirty="0" smtClean="0"/>
              <a:t> vas commencer par le faire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Nous </a:t>
            </a:r>
            <a:r>
              <a:rPr lang="en-US" dirty="0" err="1" smtClean="0"/>
              <a:t>allons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les blocs don</a:t>
            </a:r>
            <a:r>
              <a:rPr lang="fr-FR" dirty="0" err="1" smtClean="0"/>
              <a:t>t</a:t>
            </a:r>
            <a:r>
              <a:rPr lang="fr-FR" dirty="0" smtClean="0"/>
              <a:t> tu auras besoin.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3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9: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414" y="1600200"/>
            <a:ext cx="4671386" cy="4525963"/>
          </a:xfrm>
        </p:spPr>
        <p:txBody>
          <a:bodyPr/>
          <a:lstStyle/>
          <a:p>
            <a:r>
              <a:rPr lang="en-US" dirty="0" smtClean="0"/>
              <a:t>Les blocs </a:t>
            </a:r>
            <a:r>
              <a:rPr lang="en-US" dirty="0" err="1" smtClean="0"/>
              <a:t>que</a:t>
            </a:r>
            <a:r>
              <a:rPr lang="en-US" dirty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vas </a:t>
            </a:r>
            <a:r>
              <a:rPr lang="en-US" dirty="0" err="1" smtClean="0"/>
              <a:t>utiliser</a:t>
            </a:r>
            <a:r>
              <a:rPr lang="en-US" dirty="0" smtClean="0"/>
              <a:t> se </a:t>
            </a:r>
            <a:r>
              <a:rPr lang="en-US" dirty="0" err="1" smtClean="0"/>
              <a:t>trouvent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menu </a:t>
            </a:r>
            <a:r>
              <a:rPr lang="en-US" dirty="0" err="1" smtClean="0"/>
              <a:t>Sphero</a:t>
            </a:r>
            <a:r>
              <a:rPr lang="en-US" dirty="0" smtClean="0"/>
              <a:t>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82" y="1600200"/>
            <a:ext cx="3843183" cy="421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9: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33685" y="2066125"/>
            <a:ext cx="308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33685" y="2908023"/>
            <a:ext cx="219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s’arrêter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33685" y="3754778"/>
            <a:ext cx="411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attend </a:t>
            </a:r>
            <a:r>
              <a:rPr lang="en-US" dirty="0" err="1" smtClean="0"/>
              <a:t>quelques</a:t>
            </a:r>
            <a:r>
              <a:rPr lang="en-US" dirty="0" smtClean="0"/>
              <a:t> </a:t>
            </a:r>
            <a:r>
              <a:rPr lang="en-US" dirty="0" err="1" smtClean="0"/>
              <a:t>secondes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3685" y="4690219"/>
            <a:ext cx="339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31" y="1977352"/>
            <a:ext cx="2171700" cy="59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31" y="2883378"/>
            <a:ext cx="1651000" cy="59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1" y="3625273"/>
            <a:ext cx="2616200" cy="749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31" y="4540827"/>
            <a:ext cx="3086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9: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utilise</a:t>
            </a:r>
            <a:r>
              <a:rPr lang="en-US" dirty="0" smtClean="0"/>
              <a:t> des </a:t>
            </a:r>
            <a:r>
              <a:rPr lang="en-US" dirty="0" err="1" smtClean="0"/>
              <a:t>degrés</a:t>
            </a:r>
            <a:r>
              <a:rPr lang="en-US" dirty="0" smtClean="0"/>
              <a:t> pour faire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0" y="2731236"/>
            <a:ext cx="3530600" cy="3238500"/>
          </a:xfrm>
          <a:prstGeom prst="rect">
            <a:avLst/>
          </a:prstGeom>
        </p:spPr>
      </p:pic>
      <p:sp>
        <p:nvSpPr>
          <p:cNvPr id="6" name="Curved Left Arrow 5"/>
          <p:cNvSpPr/>
          <p:nvPr/>
        </p:nvSpPr>
        <p:spPr>
          <a:xfrm>
            <a:off x="4808705" y="3141145"/>
            <a:ext cx="644043" cy="2730271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740" y="4009736"/>
            <a:ext cx="3086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9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9: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78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7152" y="1600202"/>
            <a:ext cx="8309648" cy="2232890"/>
          </a:xfrm>
        </p:spPr>
        <p:txBody>
          <a:bodyPr>
            <a:normAutofit/>
          </a:bodyPr>
          <a:lstStyle/>
          <a:p>
            <a:r>
              <a:rPr lang="en-US" dirty="0" smtClean="0"/>
              <a:t>Pour faire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faut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laisser</a:t>
            </a:r>
            <a:r>
              <a:rPr lang="en-US" dirty="0" smtClean="0"/>
              <a:t> le temps de le faire. </a:t>
            </a:r>
          </a:p>
          <a:p>
            <a:r>
              <a:rPr lang="en-US" dirty="0" smtClean="0"/>
              <a:t>Pour </a:t>
            </a:r>
            <a:r>
              <a:rPr lang="en-US" dirty="0" err="1" smtClean="0"/>
              <a:t>cela</a:t>
            </a:r>
            <a:r>
              <a:rPr lang="en-US" dirty="0" smtClean="0"/>
              <a:t>, </a:t>
            </a:r>
            <a:r>
              <a:rPr lang="en-US" dirty="0" err="1" smtClean="0"/>
              <a:t>utilise</a:t>
            </a:r>
            <a:r>
              <a:rPr lang="en-US" dirty="0" smtClean="0"/>
              <a:t> le bloc </a:t>
            </a:r>
            <a:r>
              <a:rPr lang="en-US" dirty="0" err="1" smtClean="0"/>
              <a:t>suivant</a:t>
            </a:r>
            <a:r>
              <a:rPr lang="en-US" dirty="0" smtClean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3571394"/>
            <a:ext cx="5245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5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9: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 mission </a:t>
            </a:r>
            <a:r>
              <a:rPr lang="en-US" dirty="0" err="1" smtClean="0"/>
              <a:t>est</a:t>
            </a:r>
            <a:r>
              <a:rPr lang="en-US" dirty="0" smtClean="0"/>
              <a:t> la </a:t>
            </a:r>
            <a:r>
              <a:rPr lang="en-US" dirty="0" err="1" smtClean="0"/>
              <a:t>suivante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 pendant 1 </a:t>
            </a:r>
            <a:r>
              <a:rPr lang="en-US" dirty="0" err="1" smtClean="0"/>
              <a:t>seconde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tourne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 de 180 </a:t>
            </a:r>
            <a:r>
              <a:rPr lang="en-US" dirty="0" err="1" smtClean="0"/>
              <a:t>degrés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</a:t>
            </a:r>
            <a:r>
              <a:rPr lang="en-US" dirty="0"/>
              <a:t>tout </a:t>
            </a:r>
            <a:r>
              <a:rPr lang="en-US" dirty="0" err="1"/>
              <a:t>droit</a:t>
            </a:r>
            <a:r>
              <a:rPr lang="en-US" dirty="0"/>
              <a:t> pendant 1 </a:t>
            </a:r>
            <a:r>
              <a:rPr lang="en-US" dirty="0" err="1"/>
              <a:t>seconde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/>
              <a:t>s’arrête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2659" y="5015019"/>
            <a:ext cx="8084391" cy="704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 smtClean="0"/>
              <a:t>Sharky</a:t>
            </a:r>
            <a:r>
              <a:rPr lang="en-US" sz="2400" dirty="0" smtClean="0"/>
              <a:t>, un </a:t>
            </a:r>
            <a:r>
              <a:rPr lang="en-US" sz="2400" dirty="0" err="1" smtClean="0"/>
              <a:t>jeu</a:t>
            </a:r>
            <a:r>
              <a:rPr lang="en-US" sz="2400" dirty="0" smtClean="0"/>
              <a:t> </a:t>
            </a:r>
            <a:r>
              <a:rPr lang="en-US" sz="2400" dirty="0" err="1" smtClean="0"/>
              <a:t>Sphero</a:t>
            </a:r>
            <a:r>
              <a:rPr lang="en-US" sz="2400" dirty="0" smtClean="0"/>
              <a:t> de </a:t>
            </a:r>
            <a:r>
              <a:rPr lang="en-US" sz="2400" dirty="0" err="1" smtClean="0"/>
              <a:t>réalité</a:t>
            </a:r>
            <a:r>
              <a:rPr lang="en-US" sz="2400" dirty="0" smtClean="0"/>
              <a:t> </a:t>
            </a:r>
            <a:r>
              <a:rPr lang="en-US" sz="2400" dirty="0" err="1" smtClean="0"/>
              <a:t>augmentée</a:t>
            </a:r>
            <a:r>
              <a:rPr lang="en-US" sz="24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93" y="1355268"/>
            <a:ext cx="6496058" cy="36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1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9: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solution. </a:t>
            </a:r>
            <a:r>
              <a:rPr lang="en-US" dirty="0" err="1" smtClean="0"/>
              <a:t>Qu’en</a:t>
            </a:r>
            <a:r>
              <a:rPr lang="en-US" dirty="0" smtClean="0"/>
              <a:t> </a:t>
            </a:r>
            <a:r>
              <a:rPr lang="en-US" dirty="0" err="1" smtClean="0"/>
              <a:t>penses-tu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60" y="2360660"/>
            <a:ext cx="5969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8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9: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autre</a:t>
            </a:r>
            <a:r>
              <a:rPr lang="en-US" dirty="0" smtClean="0"/>
              <a:t> solution. </a:t>
            </a:r>
            <a:r>
              <a:rPr lang="en-US" dirty="0" err="1" smtClean="0"/>
              <a:t>Peux-tu</a:t>
            </a:r>
            <a:r>
              <a:rPr lang="en-US" dirty="0" smtClean="0"/>
              <a:t> </a:t>
            </a:r>
            <a:r>
              <a:rPr lang="en-US" dirty="0" err="1" smtClean="0"/>
              <a:t>l’expliquer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60" y="2717030"/>
            <a:ext cx="6502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9: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9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avancer</a:t>
            </a:r>
            <a:r>
              <a:rPr lang="en-US" dirty="0" smtClean="0">
                <a:solidFill>
                  <a:srgbClr val="008000"/>
                </a:solidFill>
              </a:rPr>
              <a:t>, </a:t>
            </a:r>
            <a:r>
              <a:rPr lang="en-US" dirty="0" err="1" smtClean="0">
                <a:solidFill>
                  <a:srgbClr val="008000"/>
                </a:solidFill>
              </a:rPr>
              <a:t>reculer</a:t>
            </a:r>
            <a:r>
              <a:rPr lang="en-US" dirty="0" smtClean="0">
                <a:solidFill>
                  <a:srgbClr val="008000"/>
                </a:solidFill>
              </a:rPr>
              <a:t> et </a:t>
            </a:r>
            <a:r>
              <a:rPr lang="en-US" dirty="0" err="1" smtClean="0">
                <a:solidFill>
                  <a:srgbClr val="008000"/>
                </a:solidFill>
              </a:rPr>
              <a:t>même</a:t>
            </a:r>
            <a:r>
              <a:rPr lang="en-US" dirty="0" smtClean="0">
                <a:solidFill>
                  <a:srgbClr val="008000"/>
                </a:solidFill>
              </a:rPr>
              <a:t> changer de direction.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simplifier le </a:t>
            </a:r>
            <a:r>
              <a:rPr lang="en-US" dirty="0" err="1" smtClean="0">
                <a:solidFill>
                  <a:srgbClr val="008000"/>
                </a:solidFill>
              </a:rPr>
              <a:t>programme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utilisant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une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fonction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5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simplifie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10</a:t>
            </a:r>
            <a:r>
              <a:rPr lang="en-US" dirty="0" smtClean="0"/>
              <a:t>: Les </a:t>
            </a:r>
            <a:r>
              <a:rPr lang="en-US" dirty="0" err="1" smtClean="0"/>
              <a:t>fonctions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6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10: Les </a:t>
            </a:r>
            <a:r>
              <a:rPr lang="en-US" dirty="0" err="1" smtClean="0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t’aide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regrouper</a:t>
            </a:r>
            <a:r>
              <a:rPr lang="en-US" dirty="0" smtClean="0"/>
              <a:t> des blocs pour programmer et </a:t>
            </a:r>
            <a:r>
              <a:rPr lang="en-US" dirty="0" err="1" smtClean="0"/>
              <a:t>réutiliser</a:t>
            </a:r>
            <a:r>
              <a:rPr lang="en-US" dirty="0" smtClean="0"/>
              <a:t> un </a:t>
            </a:r>
            <a:r>
              <a:rPr lang="en-US" dirty="0" err="1" smtClean="0"/>
              <a:t>comportement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peut-être</a:t>
            </a:r>
            <a:r>
              <a:rPr lang="en-US" dirty="0" smtClean="0"/>
              <a:t> </a:t>
            </a:r>
            <a:r>
              <a:rPr lang="en-US" dirty="0" err="1" smtClean="0"/>
              <a:t>appelée</a:t>
            </a:r>
            <a:r>
              <a:rPr lang="en-US" dirty="0" smtClean="0"/>
              <a:t>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veux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t’évite</a:t>
            </a:r>
            <a:r>
              <a:rPr lang="en-US" dirty="0" smtClean="0"/>
              <a:t> de </a:t>
            </a:r>
            <a:r>
              <a:rPr lang="en-US" dirty="0" err="1" smtClean="0"/>
              <a:t>réécrire</a:t>
            </a:r>
            <a:r>
              <a:rPr lang="en-US" dirty="0" smtClean="0"/>
              <a:t> du code.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fonctions</a:t>
            </a:r>
            <a:r>
              <a:rPr lang="en-US" dirty="0" smtClean="0"/>
              <a:t> </a:t>
            </a:r>
            <a:r>
              <a:rPr lang="en-US" dirty="0" err="1" smtClean="0"/>
              <a:t>rendent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plus </a:t>
            </a:r>
            <a:r>
              <a:rPr lang="en-US" dirty="0" err="1" smtClean="0"/>
              <a:t>lisible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accepter des </a:t>
            </a:r>
            <a:r>
              <a:rPr lang="en-US" dirty="0" err="1" smtClean="0"/>
              <a:t>valeurs</a:t>
            </a:r>
            <a:r>
              <a:rPr lang="en-US" dirty="0" smtClean="0"/>
              <a:t> (</a:t>
            </a:r>
            <a:r>
              <a:rPr lang="en-US" dirty="0" err="1" smtClean="0"/>
              <a:t>paramètres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retourner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(</a:t>
            </a:r>
            <a:r>
              <a:rPr lang="en-US" dirty="0" err="1" smtClean="0"/>
              <a:t>résultat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0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programmer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pour faire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s’appellera</a:t>
            </a:r>
            <a:r>
              <a:rPr lang="en-US" dirty="0" smtClean="0"/>
              <a:t> “roll” (qui </a:t>
            </a:r>
            <a:r>
              <a:rPr lang="en-US" dirty="0" err="1" smtClean="0"/>
              <a:t>veut</a:t>
            </a:r>
            <a:r>
              <a:rPr lang="en-US" dirty="0" smtClean="0"/>
              <a:t> dire: </a:t>
            </a:r>
            <a:r>
              <a:rPr lang="en-US" dirty="0" err="1" smtClean="0"/>
              <a:t>rouler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paramètre</a:t>
            </a:r>
            <a:r>
              <a:rPr lang="en-US" dirty="0" smtClean="0"/>
              <a:t> de </a:t>
            </a:r>
            <a:r>
              <a:rPr lang="en-US" dirty="0"/>
              <a:t>“roll” </a:t>
            </a:r>
            <a:r>
              <a:rPr lang="en-US" dirty="0" err="1" smtClean="0"/>
              <a:t>s’appellera</a:t>
            </a:r>
            <a:r>
              <a:rPr lang="en-US" dirty="0" smtClean="0"/>
              <a:t> “direction”.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8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le menu Functions et </a:t>
            </a:r>
            <a:r>
              <a:rPr lang="en-US" dirty="0" err="1" smtClean="0"/>
              <a:t>sélectionne</a:t>
            </a:r>
            <a:r>
              <a:rPr lang="en-US" dirty="0" smtClean="0"/>
              <a:t> le bloc </a:t>
            </a:r>
            <a:r>
              <a:rPr lang="en-US" dirty="0" err="1" smtClean="0"/>
              <a:t>suivant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908300"/>
            <a:ext cx="2857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donner</a:t>
            </a:r>
            <a:r>
              <a:rPr lang="en-US" dirty="0" smtClean="0"/>
              <a:t> le nom: roll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2933700"/>
            <a:ext cx="1638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38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fonction</a:t>
            </a:r>
            <a:r>
              <a:rPr lang="en-US" dirty="0" smtClean="0"/>
              <a:t> “roll” </a:t>
            </a:r>
            <a:r>
              <a:rPr lang="en-US" dirty="0" err="1" smtClean="0"/>
              <a:t>accepte</a:t>
            </a:r>
            <a:r>
              <a:rPr lang="en-US" dirty="0" smtClean="0"/>
              <a:t> un </a:t>
            </a:r>
            <a:r>
              <a:rPr lang="en-US" dirty="0" err="1" smtClean="0"/>
              <a:t>paramètre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appeler</a:t>
            </a:r>
            <a:r>
              <a:rPr lang="en-US" dirty="0" smtClean="0"/>
              <a:t> “direction”.</a:t>
            </a:r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l’étoile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85" y="3247352"/>
            <a:ext cx="4356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Déplace</a:t>
            </a:r>
            <a:r>
              <a:rPr lang="en-US" dirty="0" smtClean="0"/>
              <a:t> “nom de </a:t>
            </a:r>
            <a:r>
              <a:rPr lang="en-US" dirty="0" err="1" smtClean="0"/>
              <a:t>l’entrée</a:t>
            </a:r>
            <a:r>
              <a:rPr lang="en-US" dirty="0" smtClean="0"/>
              <a:t>: x” sous “entrées”: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606" y="2701252"/>
            <a:ext cx="5575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6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2409" y="4046209"/>
            <a:ext cx="8084391" cy="15061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/>
              <a:t>Sphero</a:t>
            </a:r>
            <a:r>
              <a:rPr lang="en-US" sz="2400" dirty="0" smtClean="0"/>
              <a:t> a </a:t>
            </a:r>
            <a:r>
              <a:rPr lang="en-US" sz="2400" dirty="0" err="1" smtClean="0"/>
              <a:t>besoin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d’un </a:t>
            </a:r>
            <a:r>
              <a:rPr lang="en-US" sz="2400" dirty="0" err="1" smtClean="0"/>
              <a:t>programme</a:t>
            </a:r>
            <a:endParaRPr lang="en-US" sz="2400" dirty="0"/>
          </a:p>
          <a:p>
            <a:r>
              <a:rPr lang="en-US" sz="2400" dirty="0" err="1"/>
              <a:t>d</a:t>
            </a:r>
            <a:r>
              <a:rPr lang="en-US" sz="2400" dirty="0" err="1" smtClean="0"/>
              <a:t>’une</a:t>
            </a:r>
            <a:r>
              <a:rPr lang="en-US" sz="2400" dirty="0" smtClean="0"/>
              <a:t> </a:t>
            </a:r>
            <a:r>
              <a:rPr lang="en-US" sz="2400" dirty="0" err="1" smtClean="0"/>
              <a:t>connexion</a:t>
            </a:r>
            <a:r>
              <a:rPr lang="en-US" sz="2400" dirty="0" smtClean="0"/>
              <a:t> Bluetooth 2.2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25" y="1981200"/>
            <a:ext cx="5689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le nom “x” par “direction”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43" y="2303704"/>
            <a:ext cx="6273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78051"/>
          </a:xfrm>
        </p:spPr>
        <p:txBody>
          <a:bodyPr/>
          <a:lstStyle/>
          <a:p>
            <a:r>
              <a:rPr lang="en-US" dirty="0" smtClean="0"/>
              <a:t>Clique de nouveau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l’étoile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3767982"/>
            <a:ext cx="8229600" cy="18780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Bravo !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créé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qui </a:t>
            </a:r>
            <a:r>
              <a:rPr lang="en-US" dirty="0" err="1" smtClean="0"/>
              <a:t>s’appelle</a:t>
            </a:r>
            <a:r>
              <a:rPr lang="en-US" dirty="0" smtClean="0"/>
              <a:t> “roll” et </a:t>
            </a:r>
            <a:r>
              <a:rPr lang="en-US" dirty="0" err="1" smtClean="0"/>
              <a:t>accepte</a:t>
            </a:r>
            <a:r>
              <a:rPr lang="en-US" dirty="0" smtClean="0"/>
              <a:t> un </a:t>
            </a:r>
            <a:r>
              <a:rPr lang="en-US" dirty="0" err="1" smtClean="0"/>
              <a:t>paramètre</a:t>
            </a:r>
            <a:r>
              <a:rPr lang="en-US" dirty="0" smtClean="0"/>
              <a:t> du nom de “direction”.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269452"/>
            <a:ext cx="2844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52887"/>
          </a:xfrm>
        </p:spPr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, ta </a:t>
            </a:r>
            <a:r>
              <a:rPr lang="en-US" dirty="0" err="1" smtClean="0"/>
              <a:t>fonction</a:t>
            </a:r>
            <a:r>
              <a:rPr lang="en-US" dirty="0" smtClean="0"/>
              <a:t> “roll” a </a:t>
            </a:r>
            <a:r>
              <a:rPr lang="en-US" dirty="0" err="1" smtClean="0"/>
              <a:t>été</a:t>
            </a:r>
            <a:r>
              <a:rPr lang="en-US" dirty="0" smtClean="0"/>
              <a:t> </a:t>
            </a:r>
            <a:r>
              <a:rPr lang="en-US" dirty="0" err="1" smtClean="0"/>
              <a:t>ajoutée</a:t>
            </a:r>
            <a:r>
              <a:rPr lang="en-US" dirty="0" smtClean="0"/>
              <a:t> sous “</a:t>
            </a:r>
            <a:r>
              <a:rPr lang="en-US" dirty="0" err="1" smtClean="0"/>
              <a:t>Fonctions</a:t>
            </a:r>
            <a:r>
              <a:rPr lang="en-US" dirty="0" smtClean="0"/>
              <a:t>”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34" y="2655454"/>
            <a:ext cx="4687305" cy="33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52887"/>
          </a:xfrm>
        </p:spPr>
        <p:txBody>
          <a:bodyPr/>
          <a:lstStyle/>
          <a:p>
            <a:r>
              <a:rPr lang="en-US" dirty="0" smtClean="0"/>
              <a:t>La variable “direction”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également</a:t>
            </a:r>
            <a:r>
              <a:rPr lang="en-US" dirty="0" smtClean="0"/>
              <a:t> </a:t>
            </a:r>
            <a:r>
              <a:rPr lang="en-US" dirty="0" err="1" smtClean="0"/>
              <a:t>ajoutée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sous “Variables”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73" y="2753087"/>
            <a:ext cx="5054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78051"/>
          </a:xfrm>
        </p:spPr>
        <p:txBody>
          <a:bodyPr/>
          <a:lstStyle/>
          <a:p>
            <a:r>
              <a:rPr lang="en-US" dirty="0" err="1" smtClean="0"/>
              <a:t>Complète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</a:t>
            </a:r>
            <a:r>
              <a:rPr lang="en-US" dirty="0" err="1" smtClean="0"/>
              <a:t>comme</a:t>
            </a:r>
            <a:r>
              <a:rPr lang="en-US" dirty="0" smtClean="0"/>
              <a:t> suit: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2819" y="2554679"/>
            <a:ext cx="756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 </a:t>
            </a:r>
            <a:r>
              <a:rPr lang="en-US" dirty="0" err="1" smtClean="0"/>
              <a:t>paramètre</a:t>
            </a:r>
            <a:r>
              <a:rPr lang="en-US" dirty="0" smtClean="0"/>
              <a:t> “</a:t>
            </a:r>
            <a:r>
              <a:rPr lang="en-US" b="1" dirty="0" smtClean="0"/>
              <a:t>direction</a:t>
            </a:r>
            <a:r>
              <a:rPr lang="en-US" dirty="0" smtClean="0"/>
              <a:t>”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utilisé</a:t>
            </a:r>
            <a:r>
              <a:rPr lang="en-US" dirty="0" smtClean="0"/>
              <a:t> pour </a:t>
            </a:r>
            <a:r>
              <a:rPr lang="en-US" dirty="0" err="1" smtClean="0"/>
              <a:t>donner</a:t>
            </a:r>
            <a:r>
              <a:rPr lang="en-US" dirty="0" smtClean="0"/>
              <a:t> la direction en </a:t>
            </a:r>
            <a:r>
              <a:rPr lang="en-US" dirty="0" err="1" smtClean="0"/>
              <a:t>degrés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66" y="2924463"/>
            <a:ext cx="5969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1594"/>
          </a:xfrm>
        </p:spPr>
        <p:txBody>
          <a:bodyPr/>
          <a:lstStyle/>
          <a:p>
            <a:r>
              <a:rPr lang="en-US" dirty="0" err="1" smtClean="0"/>
              <a:t>Remplace</a:t>
            </a:r>
            <a:r>
              <a:rPr lang="en-US" dirty="0" smtClean="0"/>
              <a:t> le bloc de </a:t>
            </a:r>
            <a:r>
              <a:rPr lang="en-US" dirty="0" err="1" smtClean="0"/>
              <a:t>démarrage</a:t>
            </a:r>
            <a:r>
              <a:rPr lang="en-US" dirty="0" smtClean="0"/>
              <a:t> pour faire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en </a:t>
            </a:r>
            <a:r>
              <a:rPr lang="en-US" dirty="0" err="1" smtClean="0"/>
              <a:t>avant</a:t>
            </a:r>
            <a:r>
              <a:rPr lang="en-US" dirty="0" smtClean="0"/>
              <a:t> et en </a:t>
            </a:r>
            <a:r>
              <a:rPr lang="en-US" dirty="0" err="1" smtClean="0"/>
              <a:t>arrière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4935" y="4183292"/>
            <a:ext cx="376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 (0 </a:t>
            </a:r>
            <a:r>
              <a:rPr lang="en-US" dirty="0" err="1" smtClean="0"/>
              <a:t>degré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4935" y="4586309"/>
            <a:ext cx="477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se </a:t>
            </a:r>
            <a:r>
              <a:rPr lang="en-US" dirty="0" err="1" smtClean="0"/>
              <a:t>tourner</a:t>
            </a:r>
            <a:r>
              <a:rPr lang="en-US" dirty="0" smtClean="0"/>
              <a:t> pour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sens</a:t>
            </a:r>
            <a:r>
              <a:rPr lang="en-US" dirty="0" smtClean="0"/>
              <a:t> (180 </a:t>
            </a:r>
            <a:r>
              <a:rPr lang="en-US" dirty="0" err="1" smtClean="0"/>
              <a:t>degrés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83" y="3489195"/>
            <a:ext cx="3297767" cy="18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2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1594"/>
          </a:xfrm>
        </p:spPr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le menu “Math”,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trouveras</a:t>
            </a:r>
            <a:r>
              <a:rPr lang="en-US" dirty="0" smtClean="0"/>
              <a:t> le bloc pour </a:t>
            </a:r>
            <a:r>
              <a:rPr lang="en-US" dirty="0" err="1" smtClean="0"/>
              <a:t>mettre</a:t>
            </a:r>
            <a:r>
              <a:rPr lang="en-US" dirty="0" smtClean="0"/>
              <a:t> les </a:t>
            </a:r>
            <a:r>
              <a:rPr lang="en-US" dirty="0" err="1" smtClean="0"/>
              <a:t>valeurs</a:t>
            </a:r>
            <a:r>
              <a:rPr lang="en-US" dirty="0" smtClean="0"/>
              <a:t> du </a:t>
            </a:r>
            <a:r>
              <a:rPr lang="en-US" dirty="0" err="1" smtClean="0"/>
              <a:t>paramètre</a:t>
            </a:r>
            <a:r>
              <a:rPr lang="en-US" dirty="0" smtClean="0"/>
              <a:t> de la </a:t>
            </a:r>
            <a:r>
              <a:rPr lang="en-US" dirty="0" err="1" smtClean="0"/>
              <a:t>fonction</a:t>
            </a:r>
            <a:r>
              <a:rPr lang="en-US" dirty="0" smtClean="0"/>
              <a:t> “roll”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90" y="3366240"/>
            <a:ext cx="4209858" cy="26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6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final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0"/>
            <a:ext cx="9144000" cy="20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4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4971"/>
          </a:xfrm>
        </p:spPr>
        <p:txBody>
          <a:bodyPr/>
          <a:lstStyle/>
          <a:p>
            <a:r>
              <a:rPr lang="en-US" dirty="0" err="1" smtClean="0"/>
              <a:t>Exécute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/>
              <a:t> </a:t>
            </a:r>
            <a:r>
              <a:rPr lang="en-US" dirty="0" smtClean="0"/>
              <a:t>et observe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qu’il</a:t>
            </a:r>
            <a:r>
              <a:rPr lang="en-US" dirty="0" smtClean="0"/>
              <a:t> fait.</a:t>
            </a:r>
          </a:p>
          <a:p>
            <a:endParaRPr lang="en-US" dirty="0"/>
          </a:p>
          <a:p>
            <a:r>
              <a:rPr lang="en-US" dirty="0" smtClean="0"/>
              <a:t>Si tout se </a:t>
            </a:r>
            <a:r>
              <a:rPr lang="en-US" dirty="0" err="1" smtClean="0"/>
              <a:t>passe</a:t>
            </a:r>
            <a:r>
              <a:rPr lang="en-US" dirty="0" smtClean="0"/>
              <a:t> </a:t>
            </a:r>
            <a:r>
              <a:rPr lang="en-US" dirty="0" err="1" smtClean="0"/>
              <a:t>correctement</a:t>
            </a:r>
            <a:r>
              <a:rPr lang="en-US" dirty="0" smtClean="0"/>
              <a:t>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, </a:t>
            </a:r>
            <a:r>
              <a:rPr lang="en-US" dirty="0" err="1" smtClean="0"/>
              <a:t>s’arrêter</a:t>
            </a:r>
            <a:r>
              <a:rPr lang="en-US" dirty="0" smtClean="0"/>
              <a:t>,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 </a:t>
            </a:r>
            <a:r>
              <a:rPr lang="en-US" dirty="0" err="1" smtClean="0"/>
              <a:t>puis</a:t>
            </a:r>
            <a:r>
              <a:rPr lang="en-US" dirty="0" smtClean="0"/>
              <a:t>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sens.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9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10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as </a:t>
            </a:r>
            <a:r>
              <a:rPr lang="en-US" dirty="0" err="1" smtClean="0">
                <a:solidFill>
                  <a:srgbClr val="008000"/>
                </a:solidFill>
              </a:rPr>
              <a:t>créé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une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fonction</a:t>
            </a:r>
            <a:r>
              <a:rPr lang="en-US" dirty="0" smtClean="0">
                <a:solidFill>
                  <a:srgbClr val="008000"/>
                </a:solidFill>
              </a:rPr>
              <a:t> pour faire </a:t>
            </a:r>
            <a:r>
              <a:rPr lang="en-US" dirty="0" err="1" smtClean="0">
                <a:solidFill>
                  <a:srgbClr val="008000"/>
                </a:solidFill>
              </a:rPr>
              <a:t>avancer</a:t>
            </a:r>
            <a:r>
              <a:rPr lang="en-US" dirty="0" smtClean="0">
                <a:solidFill>
                  <a:srgbClr val="008000"/>
                </a:solidFill>
              </a:rPr>
              <a:t>, </a:t>
            </a:r>
            <a:r>
              <a:rPr lang="en-US" dirty="0" err="1" smtClean="0">
                <a:solidFill>
                  <a:srgbClr val="008000"/>
                </a:solidFill>
              </a:rPr>
              <a:t>reculer</a:t>
            </a:r>
            <a:r>
              <a:rPr lang="en-US" dirty="0" smtClean="0">
                <a:solidFill>
                  <a:srgbClr val="008000"/>
                </a:solidFill>
              </a:rPr>
              <a:t> et </a:t>
            </a:r>
            <a:r>
              <a:rPr lang="en-US" dirty="0" err="1" smtClean="0">
                <a:solidFill>
                  <a:srgbClr val="008000"/>
                </a:solidFill>
              </a:rPr>
              <a:t>même</a:t>
            </a:r>
            <a:r>
              <a:rPr lang="en-US" dirty="0" smtClean="0">
                <a:solidFill>
                  <a:srgbClr val="008000"/>
                </a:solidFill>
              </a:rPr>
              <a:t> changer de direction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utiliser</a:t>
            </a:r>
            <a:r>
              <a:rPr lang="en-US" dirty="0" smtClean="0">
                <a:solidFill>
                  <a:srgbClr val="008000"/>
                </a:solidFill>
              </a:rPr>
              <a:t> la </a:t>
            </a:r>
            <a:r>
              <a:rPr lang="en-US" dirty="0" err="1" smtClean="0">
                <a:solidFill>
                  <a:srgbClr val="008000"/>
                </a:solidFill>
              </a:rPr>
              <a:t>fonction</a:t>
            </a:r>
            <a:r>
              <a:rPr lang="en-US" dirty="0" smtClean="0">
                <a:solidFill>
                  <a:srgbClr val="008000"/>
                </a:solidFill>
              </a:rPr>
              <a:t> pour </a:t>
            </a:r>
            <a:r>
              <a:rPr lang="en-US" dirty="0" err="1" smtClean="0">
                <a:solidFill>
                  <a:srgbClr val="008000"/>
                </a:solidFill>
              </a:rPr>
              <a:t>dessiner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5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oxx4Kids-pptx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Devoxx4Kids-pptx-template.potx</Template>
  <TotalTime>6945</TotalTime>
  <Words>4163</Words>
  <Application>Microsoft Macintosh PowerPoint</Application>
  <PresentationFormat>On-screen Show (4:3)</PresentationFormat>
  <Paragraphs>784</Paragraphs>
  <Slides>143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4" baseType="lpstr">
      <vt:lpstr>Devoxx4Kids-pptx-template</vt:lpstr>
      <vt:lpstr>PowerPoint Presentation</vt:lpstr>
      <vt:lpstr>Sphero c’est quoi?</vt:lpstr>
      <vt:lpstr>Sphero c’est quoi?</vt:lpstr>
      <vt:lpstr>Sphero c’est quoi?</vt:lpstr>
      <vt:lpstr>Contrôler Sphero</vt:lpstr>
      <vt:lpstr>Contrôler Sphero</vt:lpstr>
      <vt:lpstr>Contrôler Sphero</vt:lpstr>
      <vt:lpstr>Contrôler Sphero</vt:lpstr>
      <vt:lpstr>Contrôler Sphero</vt:lpstr>
      <vt:lpstr>Espace de test</vt:lpstr>
      <vt:lpstr>Espace de test</vt:lpstr>
      <vt:lpstr>Programmer Sphero</vt:lpstr>
      <vt:lpstr>Programmer Sphero</vt:lpstr>
      <vt:lpstr>Programmer Sphero</vt:lpstr>
      <vt:lpstr>Programmer Sphero</vt:lpstr>
      <vt:lpstr>Programmer Sphero</vt:lpstr>
      <vt:lpstr>Programmer Sphero</vt:lpstr>
      <vt:lpstr>Prise en main</vt:lpstr>
      <vt:lpstr>Mission 1: Serveur</vt:lpstr>
      <vt:lpstr>Mission 1: Serveur</vt:lpstr>
      <vt:lpstr>Mission 1: Serveur</vt:lpstr>
      <vt:lpstr>Mission 2: Sphero</vt:lpstr>
      <vt:lpstr>Mission 2: Sphero</vt:lpstr>
      <vt:lpstr>Mission 2: Sphero</vt:lpstr>
      <vt:lpstr>Mission 2: Sphero</vt:lpstr>
      <vt:lpstr>Mission 2: Sphero</vt:lpstr>
      <vt:lpstr>Mission 2: Sphero</vt:lpstr>
      <vt:lpstr>Mission 2: Sphero</vt:lpstr>
      <vt:lpstr>Mission 3: Spherly</vt:lpstr>
      <vt:lpstr>Mission 3: Spherly</vt:lpstr>
      <vt:lpstr>Mission 3: Spherly</vt:lpstr>
      <vt:lpstr>Mission 3: Spherly</vt:lpstr>
      <vt:lpstr>Mission 3: Spherly</vt:lpstr>
      <vt:lpstr>Mission 3: Spherly</vt:lpstr>
      <vt:lpstr>Mission 3: Spherly</vt:lpstr>
      <vt:lpstr>Mission 3: Spherly</vt:lpstr>
      <vt:lpstr>Mission 3: Spherly</vt:lpstr>
      <vt:lpstr>Mission 3: Spherly</vt:lpstr>
      <vt:lpstr>Mission 3: Spherly</vt:lpstr>
      <vt:lpstr>Mission 3: Spherly</vt:lpstr>
      <vt:lpstr>Mission 4: Connexion</vt:lpstr>
      <vt:lpstr>Mission 4: Connexion</vt:lpstr>
      <vt:lpstr>Mission 4: Connexion</vt:lpstr>
      <vt:lpstr>Mission 4: Connexion</vt:lpstr>
      <vt:lpstr>Changer la couleur</vt:lpstr>
      <vt:lpstr>Mission 5: Une couleur</vt:lpstr>
      <vt:lpstr>Mission 5: Une couleur</vt:lpstr>
      <vt:lpstr>Mission 5: Une couleur</vt:lpstr>
      <vt:lpstr>Mission 5: Une couleur</vt:lpstr>
      <vt:lpstr>Mission 5: Une couleur</vt:lpstr>
      <vt:lpstr>Mission 5: Une couleur</vt:lpstr>
      <vt:lpstr>Mission 6: 3 couleurs</vt:lpstr>
      <vt:lpstr>Mission 6: 3 couleurs</vt:lpstr>
      <vt:lpstr>Mission 6: 3 couleurs</vt:lpstr>
      <vt:lpstr>Mission 6: 3 couleurs</vt:lpstr>
      <vt:lpstr>Mission 6: 3 couleurs</vt:lpstr>
      <vt:lpstr>Mission 6: 3 couleurs</vt:lpstr>
      <vt:lpstr>Mission 7: Couleurs aléatoires</vt:lpstr>
      <vt:lpstr>Mission 7: Couleurs aléatoires</vt:lpstr>
      <vt:lpstr>Mission 7: Couleurs aléatoires</vt:lpstr>
      <vt:lpstr>Mission 7: Couleurs aléatoires</vt:lpstr>
      <vt:lpstr>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On bouge !</vt:lpstr>
      <vt:lpstr>Mission 9: Avancer et reculer</vt:lpstr>
      <vt:lpstr>Mission 9: Avancer et reculer</vt:lpstr>
      <vt:lpstr>Mission 9: Avancer et reculer</vt:lpstr>
      <vt:lpstr>Mission 9: Avancer et reculer</vt:lpstr>
      <vt:lpstr>Mission 9: Avancer et reculer</vt:lpstr>
      <vt:lpstr>Mission 9: Avancer et reculer</vt:lpstr>
      <vt:lpstr>Mission 9: Avancer et reculer</vt:lpstr>
      <vt:lpstr>Mission 9: Avancer et reculer</vt:lpstr>
      <vt:lpstr>Mission 9: Avancer et reculer</vt:lpstr>
      <vt:lpstr>On simplifie le programme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Mission 10: Les fonctions</vt:lpstr>
      <vt:lpstr>Le carré</vt:lpstr>
      <vt:lpstr>Mission 11: Le carré</vt:lpstr>
      <vt:lpstr>Mission 11: Le carré</vt:lpstr>
      <vt:lpstr>Mission 11: Le carré</vt:lpstr>
      <vt:lpstr>Mission 11: Le carré</vt:lpstr>
      <vt:lpstr>Mission 11: Le carré</vt:lpstr>
      <vt:lpstr>Mission 12: Le carré en couleurs</vt:lpstr>
      <vt:lpstr>Mission 12: Le carré en couleurs</vt:lpstr>
      <vt:lpstr>Mission 12: Le carré en couleurs</vt:lpstr>
      <vt:lpstr>La vitesse</vt:lpstr>
      <vt:lpstr>Mission 13: La vitesse</vt:lpstr>
      <vt:lpstr>Mission 13: La vitesse</vt:lpstr>
      <vt:lpstr>Mission 13: La vitesse</vt:lpstr>
      <vt:lpstr>Mission 13: La vitesse</vt:lpstr>
      <vt:lpstr>Mission 13: La vitesse</vt:lpstr>
      <vt:lpstr>Les obstacles</vt:lpstr>
      <vt:lpstr>Mission 14: Stop si  un obstacle</vt:lpstr>
      <vt:lpstr>Mission 14: Stop si  un obstacle</vt:lpstr>
      <vt:lpstr>Mission 14: Stop si  un obstacle</vt:lpstr>
      <vt:lpstr>Mission 14: Stop si  un obstacle</vt:lpstr>
      <vt:lpstr>Mission 14: Stop si  un obstacle</vt:lpstr>
      <vt:lpstr>Mission 15: Flipper</vt:lpstr>
      <vt:lpstr>Mission 15: Flipper</vt:lpstr>
      <vt:lpstr>Mission 15: Flipper</vt:lpstr>
      <vt:lpstr>Mission 15: Flipper</vt:lpstr>
      <vt:lpstr>Mission 15: Flipper</vt:lpstr>
      <vt:lpstr>Mission 15: Flipper</vt:lpstr>
      <vt:lpstr>Mission 15: Flipper</vt:lpstr>
      <vt:lpstr>Mission 15: Flipper</vt:lpstr>
      <vt:lpstr>Acrobatie</vt:lpstr>
      <vt:lpstr>Mission 16: Acrobatie</vt:lpstr>
      <vt:lpstr>Mission 16: Acrobatie</vt:lpstr>
      <vt:lpstr>Mission 16: Acrobatie</vt:lpstr>
      <vt:lpstr>Mission 16: Acrobatie</vt:lpstr>
      <vt:lpstr>Mission 16: Acrobatie</vt:lpstr>
      <vt:lpstr>Mission 16: Acrobatie</vt:lpstr>
      <vt:lpstr>Mission 16: Acrobatie</vt:lpstr>
      <vt:lpstr>Mission 16: Acrobatie</vt:lpstr>
      <vt:lpstr>Mission 16: Acrobatie</vt:lpstr>
      <vt:lpstr>Bravo !</vt:lpstr>
      <vt:lpstr>Mission 42</vt:lpstr>
      <vt:lpstr>Mission 42</vt:lpstr>
      <vt:lpstr>Liens utiles</vt:lpstr>
      <vt:lpstr>Remerciements</vt:lpstr>
    </vt:vector>
  </TitlesOfParts>
  <Manager/>
  <Company>www.devoxx4kids.com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Sphero</dc:title>
  <dc:subject>Programmation avec Spherly</dc:subject>
  <dc:creator>Said Eloudrhiri</dc:creator>
  <cp:keywords>sphero, spherly</cp:keywords>
  <dc:description/>
  <cp:lastModifiedBy>Said Eloudrhiri</cp:lastModifiedBy>
  <cp:revision>218</cp:revision>
  <dcterms:created xsi:type="dcterms:W3CDTF">2012-11-17T11:43:16Z</dcterms:created>
  <dcterms:modified xsi:type="dcterms:W3CDTF">2015-02-01T14:31:11Z</dcterms:modified>
  <cp:category/>
</cp:coreProperties>
</file>